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62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94"/>
    </p:cViewPr>
  </p:sorter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Binns" userId="26aaa391f0ee96f0" providerId="LiveId" clId="{154A2B30-120D-44D7-9760-3D9F21BD3363}"/>
    <pc:docChg chg="modSld sldOrd">
      <pc:chgData name="Elizabeth Binns" userId="26aaa391f0ee96f0" providerId="LiveId" clId="{154A2B30-120D-44D7-9760-3D9F21BD3363}" dt="2020-04-13T17:48:05.550" v="1"/>
      <pc:docMkLst>
        <pc:docMk/>
      </pc:docMkLst>
      <pc:sldChg chg="ord">
        <pc:chgData name="Elizabeth Binns" userId="26aaa391f0ee96f0" providerId="LiveId" clId="{154A2B30-120D-44D7-9760-3D9F21BD3363}" dt="2020-04-13T17:48:05.550" v="1"/>
        <pc:sldMkLst>
          <pc:docMk/>
          <pc:sldMk cId="3104098707" sldId="27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149F12-F646-40DB-B003-601613A2B6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7E81DD-0471-4624-990E-CBAD544D85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28379-4F06-4039-85A4-A75547A6703D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AF113-B6A6-495E-9E0E-91A56DF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FBDFF-4CA4-4A51-B5B5-F63F9C8406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B568C-C479-4FD8-935E-13DDC6E51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59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9167F-2C75-4F52-86A2-6CC2B80AA8B1}" type="datetimeFigureOut">
              <a:rPr lang="en-US" smtClean="0"/>
              <a:t>4/13/2020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214F0-B1FE-4D53-8A88-1EF79FB8E2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47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1078DAC-E57F-46B0-94E5-DA2A7686AB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3416" y="279569"/>
            <a:ext cx="1373644" cy="181821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3" y="6387171"/>
            <a:ext cx="121889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2769" y="6337301"/>
            <a:ext cx="12194769" cy="55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4785" y="703444"/>
            <a:ext cx="8785363" cy="1873727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300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Sample Session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3213" y="6478929"/>
            <a:ext cx="4822804" cy="365125"/>
          </a:xfrm>
        </p:spPr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2020 Employee ownership Conference</a:t>
            </a:r>
            <a:endParaRPr lang="en-US" sz="1100" dirty="0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2938875" y="2715424"/>
            <a:ext cx="8503920" cy="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D8284BF-0D6B-42BE-AA60-54875B7652B9}"/>
              </a:ext>
            </a:extLst>
          </p:cNvPr>
          <p:cNvSpPr txBox="1"/>
          <p:nvPr userDrawn="1"/>
        </p:nvSpPr>
        <p:spPr>
          <a:xfrm>
            <a:off x="5269849" y="3087595"/>
            <a:ext cx="3857897" cy="199910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Presenter Name</a:t>
            </a:r>
          </a:p>
          <a:p>
            <a:r>
              <a:rPr lang="en-US" sz="3200" dirty="0">
                <a:solidFill>
                  <a:srgbClr val="002060"/>
                </a:solidFill>
              </a:rPr>
              <a:t>Presenter Company</a:t>
            </a:r>
          </a:p>
          <a:p>
            <a:r>
              <a:rPr lang="en-US" sz="3200" dirty="0">
                <a:solidFill>
                  <a:srgbClr val="002060"/>
                </a:solidFill>
              </a:rPr>
              <a:t>Email Address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50EE68-AF1B-4FBD-9263-90EA4C038467}"/>
              </a:ext>
            </a:extLst>
          </p:cNvPr>
          <p:cNvSpPr txBox="1"/>
          <p:nvPr userDrawn="1"/>
        </p:nvSpPr>
        <p:spPr>
          <a:xfrm>
            <a:off x="9520414" y="3884765"/>
            <a:ext cx="2072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Logo Here</a:t>
            </a:r>
          </a:p>
        </p:txBody>
      </p:sp>
      <p:sp>
        <p:nvSpPr>
          <p:cNvPr id="3" name="Action Button: Blank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484ED16-230C-4D89-AB78-D2E2AD067784}"/>
              </a:ext>
            </a:extLst>
          </p:cNvPr>
          <p:cNvSpPr/>
          <p:nvPr userDrawn="1"/>
        </p:nvSpPr>
        <p:spPr>
          <a:xfrm>
            <a:off x="3070147" y="3341485"/>
            <a:ext cx="2003368" cy="1602181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 Photo Here</a:t>
            </a:r>
          </a:p>
        </p:txBody>
      </p:sp>
    </p:spTree>
    <p:extLst>
      <p:ext uri="{BB962C8B-B14F-4D97-AF65-F5344CB8AC3E}">
        <p14:creationId xmlns:p14="http://schemas.microsoft.com/office/powerpoint/2010/main" val="114986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5533" y="6407531"/>
            <a:ext cx="1220724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4955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2020 Employee ownership Conference</a:t>
            </a:r>
            <a:endParaRPr lang="en-US" sz="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9525E7F-4B9C-4774-9B36-418FE3EACC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304" y="6484164"/>
            <a:ext cx="751376" cy="30502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103FCDD-DCEA-4D40-A316-0805406489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9202" y="109731"/>
            <a:ext cx="629689" cy="833485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1D9510-2FA1-49F0-BBE2-BBB472BADD0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96258" y="726939"/>
            <a:ext cx="8796338" cy="45656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Picture or chart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BA0104-6D8E-4D7E-AC61-041E35914C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" y="5872027"/>
            <a:ext cx="512318" cy="355365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EE30FEC-8103-4B6B-A22F-34ADED26187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" y="5544649"/>
            <a:ext cx="512318" cy="2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0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92" y="0"/>
            <a:ext cx="22618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90357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4" y="485499"/>
            <a:ext cx="2190308" cy="22860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4300" y="731520"/>
            <a:ext cx="7711440" cy="5573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73" y="2926080"/>
            <a:ext cx="2190308" cy="293478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5920" y="6430164"/>
            <a:ext cx="4648200" cy="365125"/>
          </a:xfrm>
        </p:spPr>
        <p:txBody>
          <a:bodyPr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                                          2020 Employee ownership Conference</a:t>
            </a:r>
            <a:endParaRPr lang="en-US" sz="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7EBADFA-B8E0-4E59-ABA7-E384F0A991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7059" y="6459785"/>
            <a:ext cx="708621" cy="28766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EA8A9A1-8C4A-4EC4-86E2-927C968ADADD}"/>
              </a:ext>
            </a:extLst>
          </p:cNvPr>
          <p:cNvSpPr txBox="1"/>
          <p:nvPr userDrawn="1"/>
        </p:nvSpPr>
        <p:spPr>
          <a:xfrm>
            <a:off x="70873" y="6097890"/>
            <a:ext cx="110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Speaker Logo</a:t>
            </a:r>
          </a:p>
        </p:txBody>
      </p:sp>
    </p:spTree>
    <p:extLst>
      <p:ext uri="{BB962C8B-B14F-4D97-AF65-F5344CB8AC3E}">
        <p14:creationId xmlns:p14="http://schemas.microsoft.com/office/powerpoint/2010/main" val="2830374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ddional 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93" y="0"/>
            <a:ext cx="334353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9438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873" y="48549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Thank you for attending today’s XXX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24300" y="731520"/>
            <a:ext cx="7711440" cy="55736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Resources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0873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Text about additional resources here…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7EBADFA-B8E0-4E59-ABA7-E384F0A991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98455" y="5117515"/>
            <a:ext cx="3763130" cy="928660"/>
          </a:xfrm>
          <a:prstGeom prst="rect">
            <a:avLst/>
          </a:prstGeom>
        </p:spPr>
      </p:pic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BDFC6799-94AD-4DF6-B160-80C1963B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55920" y="6430164"/>
            <a:ext cx="4648200" cy="365125"/>
          </a:xfrm>
        </p:spPr>
        <p:txBody>
          <a:bodyPr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                                 2020 Employee ownership Conference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082875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2020 Employee ownership Conference</a:t>
            </a:r>
            <a:endParaRPr lang="en-US" sz="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AC1FB8-1FBC-4E6D-A9DB-7AB833A73B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7059" y="6459785"/>
            <a:ext cx="708621" cy="28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54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s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" y="6387171"/>
            <a:ext cx="121889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2769" y="6337301"/>
            <a:ext cx="12194769" cy="55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65049" y="385087"/>
            <a:ext cx="3692434" cy="103268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300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3213" y="6478929"/>
            <a:ext cx="4822804" cy="365125"/>
          </a:xfrm>
        </p:spPr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2020 Employee ownership Conference</a:t>
            </a:r>
            <a:endParaRPr lang="en-US" sz="1050" dirty="0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3088606" y="1417775"/>
            <a:ext cx="8503920" cy="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D8284BF-0D6B-42BE-AA60-54875B7652B9}"/>
              </a:ext>
            </a:extLst>
          </p:cNvPr>
          <p:cNvSpPr txBox="1"/>
          <p:nvPr userDrawn="1"/>
        </p:nvSpPr>
        <p:spPr>
          <a:xfrm>
            <a:off x="2953369" y="4040198"/>
            <a:ext cx="3857897" cy="199910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Presenter Name</a:t>
            </a:r>
          </a:p>
          <a:p>
            <a:r>
              <a:rPr lang="en-US" sz="3200" dirty="0">
                <a:solidFill>
                  <a:srgbClr val="002060"/>
                </a:solidFill>
              </a:rPr>
              <a:t>Presenter Company</a:t>
            </a:r>
          </a:p>
          <a:p>
            <a:r>
              <a:rPr lang="en-US" sz="3200" dirty="0">
                <a:solidFill>
                  <a:srgbClr val="002060"/>
                </a:solidFill>
              </a:rPr>
              <a:t>Email Address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50EE68-AF1B-4FBD-9263-90EA4C038467}"/>
              </a:ext>
            </a:extLst>
          </p:cNvPr>
          <p:cNvSpPr txBox="1"/>
          <p:nvPr userDrawn="1"/>
        </p:nvSpPr>
        <p:spPr>
          <a:xfrm>
            <a:off x="6811266" y="3429000"/>
            <a:ext cx="2072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Logo Here</a:t>
            </a:r>
          </a:p>
        </p:txBody>
      </p:sp>
      <p:sp>
        <p:nvSpPr>
          <p:cNvPr id="3" name="Action Button: Blank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EA1D8FF-72B7-4975-9575-9B8A97155088}"/>
              </a:ext>
            </a:extLst>
          </p:cNvPr>
          <p:cNvSpPr/>
          <p:nvPr userDrawn="1"/>
        </p:nvSpPr>
        <p:spPr>
          <a:xfrm>
            <a:off x="3416531" y="2460567"/>
            <a:ext cx="2072112" cy="15796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 Photo Here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3D4291A-E8FA-4964-9586-15330E6B8D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3416" y="279569"/>
            <a:ext cx="1373644" cy="181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01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Questions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" y="6387171"/>
            <a:ext cx="121889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2769" y="6337301"/>
            <a:ext cx="12194769" cy="55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65049" y="385087"/>
            <a:ext cx="3692434" cy="103268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300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3213" y="6478929"/>
            <a:ext cx="4822804" cy="365125"/>
          </a:xfrm>
        </p:spPr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2020 Employee ownership Conference</a:t>
            </a:r>
            <a:endParaRPr lang="en-US" sz="1050" dirty="0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3088606" y="1417775"/>
            <a:ext cx="8503920" cy="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A3D4291A-E8FA-4964-9586-15330E6B8D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3416" y="279569"/>
            <a:ext cx="1373644" cy="181821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9351E4-D497-4785-BF00-92C083F0E5B3}"/>
              </a:ext>
            </a:extLst>
          </p:cNvPr>
          <p:cNvSpPr txBox="1"/>
          <p:nvPr userDrawn="1"/>
        </p:nvSpPr>
        <p:spPr>
          <a:xfrm>
            <a:off x="4183562" y="3124945"/>
            <a:ext cx="3139951" cy="1230074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Richard Shuma</a:t>
            </a:r>
          </a:p>
          <a:p>
            <a:r>
              <a:rPr lang="en-US" sz="2000" dirty="0">
                <a:solidFill>
                  <a:srgbClr val="002060"/>
                </a:solidFill>
              </a:rPr>
              <a:t>Prairie Capital Advisors, Inc.</a:t>
            </a:r>
          </a:p>
          <a:p>
            <a:r>
              <a:rPr lang="en-US" sz="2000" dirty="0">
                <a:solidFill>
                  <a:srgbClr val="002060"/>
                </a:solidFill>
              </a:rPr>
              <a:t>rshuma@prairiecap.com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446CC0-B605-4AE1-8246-877CE503E467}"/>
              </a:ext>
            </a:extLst>
          </p:cNvPr>
          <p:cNvSpPr txBox="1"/>
          <p:nvPr userDrawn="1"/>
        </p:nvSpPr>
        <p:spPr>
          <a:xfrm>
            <a:off x="8999402" y="3097189"/>
            <a:ext cx="2973694" cy="1230074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sv-SE" sz="2000" dirty="0">
                <a:solidFill>
                  <a:srgbClr val="002060"/>
                </a:solidFill>
              </a:rPr>
              <a:t>David Binns</a:t>
            </a:r>
          </a:p>
          <a:p>
            <a:r>
              <a:rPr lang="sv-SE" sz="2000" dirty="0">
                <a:solidFill>
                  <a:srgbClr val="002060"/>
                </a:solidFill>
              </a:rPr>
              <a:t>ESOP Services, Inc.</a:t>
            </a:r>
          </a:p>
          <a:p>
            <a:r>
              <a:rPr lang="sv-SE" sz="2000" dirty="0">
                <a:solidFill>
                  <a:srgbClr val="002060"/>
                </a:solidFill>
              </a:rPr>
              <a:t>david@esopservices.com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C9FBE14-F6BD-462A-B2FE-146882B004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394" y="4619073"/>
            <a:ext cx="1486847" cy="1031339"/>
          </a:xfrm>
          <a:prstGeom prst="rect">
            <a:avLst/>
          </a:prstGeom>
        </p:spPr>
      </p:pic>
      <p:pic>
        <p:nvPicPr>
          <p:cNvPr id="17" name="Picture 16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6D9F9B20-EB3C-4DDB-80D9-59E114329D3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875" y="3048330"/>
            <a:ext cx="1151100" cy="1516652"/>
          </a:xfrm>
          <a:prstGeom prst="rect">
            <a:avLst/>
          </a:prstGeom>
        </p:spPr>
      </p:pic>
      <p:pic>
        <p:nvPicPr>
          <p:cNvPr id="18" name="Picture 2" descr="Image result for David Binns ESOP Services, Inc.">
            <a:extLst>
              <a:ext uri="{FF2B5EF4-FFF2-40B4-BE49-F238E27FC236}">
                <a16:creationId xmlns:a16="http://schemas.microsoft.com/office/drawing/2014/main" id="{90E6B7F6-F541-4F4E-B812-5A9C9343914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4" r="12455"/>
          <a:stretch/>
        </p:blipFill>
        <p:spPr bwMode="auto">
          <a:xfrm>
            <a:off x="7801014" y="3024437"/>
            <a:ext cx="1151100" cy="153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699909-5125-472E-A35A-6001D142B88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653" y="4733639"/>
            <a:ext cx="1612977" cy="80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84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446" y="6390750"/>
            <a:ext cx="1225296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2769" y="6337301"/>
            <a:ext cx="12194769" cy="55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4785" y="703444"/>
            <a:ext cx="8785363" cy="1873727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300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Sample Session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3213" y="6478929"/>
            <a:ext cx="4822804" cy="365125"/>
          </a:xfrm>
        </p:spPr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2020 Employee ownership Conference</a:t>
            </a:r>
            <a:endParaRPr lang="en-US" sz="1100" dirty="0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2938875" y="2715424"/>
            <a:ext cx="8503920" cy="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D8284BF-0D6B-42BE-AA60-54875B7652B9}"/>
              </a:ext>
            </a:extLst>
          </p:cNvPr>
          <p:cNvSpPr txBox="1"/>
          <p:nvPr userDrawn="1"/>
        </p:nvSpPr>
        <p:spPr>
          <a:xfrm>
            <a:off x="4183562" y="3124945"/>
            <a:ext cx="3139951" cy="1230074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Richard Shuma</a:t>
            </a:r>
          </a:p>
          <a:p>
            <a:r>
              <a:rPr lang="en-US" sz="2000" dirty="0">
                <a:solidFill>
                  <a:srgbClr val="002060"/>
                </a:solidFill>
              </a:rPr>
              <a:t>Prairie Capital Advisors, Inc.</a:t>
            </a:r>
          </a:p>
          <a:p>
            <a:r>
              <a:rPr lang="en-US" sz="2000" dirty="0">
                <a:solidFill>
                  <a:srgbClr val="002060"/>
                </a:solidFill>
              </a:rPr>
              <a:t>rshuma@prairiecap.com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9FFC41-35DA-4069-A620-4912BCE89EE9}"/>
              </a:ext>
            </a:extLst>
          </p:cNvPr>
          <p:cNvSpPr txBox="1"/>
          <p:nvPr userDrawn="1"/>
        </p:nvSpPr>
        <p:spPr>
          <a:xfrm>
            <a:off x="8999402" y="3097189"/>
            <a:ext cx="2973694" cy="1230074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sv-SE" sz="2000" dirty="0">
                <a:solidFill>
                  <a:srgbClr val="002060"/>
                </a:solidFill>
              </a:rPr>
              <a:t>David Binns</a:t>
            </a:r>
          </a:p>
          <a:p>
            <a:r>
              <a:rPr lang="sv-SE" sz="2000" dirty="0">
                <a:solidFill>
                  <a:srgbClr val="002060"/>
                </a:solidFill>
              </a:rPr>
              <a:t>ESOP Services, Inc.</a:t>
            </a:r>
          </a:p>
          <a:p>
            <a:r>
              <a:rPr lang="sv-SE" sz="2000" dirty="0">
                <a:solidFill>
                  <a:srgbClr val="002060"/>
                </a:solidFill>
              </a:rPr>
              <a:t>david@esopservices.com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50EB137-67E9-4651-8E9A-5BBBAE389C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3416" y="279569"/>
            <a:ext cx="1373644" cy="181821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30CB189-D04A-47CF-B290-DFC7AC9738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394" y="4619073"/>
            <a:ext cx="1486847" cy="1031339"/>
          </a:xfrm>
          <a:prstGeom prst="rect">
            <a:avLst/>
          </a:prstGeom>
        </p:spPr>
      </p:pic>
      <p:pic>
        <p:nvPicPr>
          <p:cNvPr id="10" name="Picture 9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949AEF87-530D-49BF-9729-A45E0926A91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875" y="3048330"/>
            <a:ext cx="1151100" cy="1516652"/>
          </a:xfrm>
          <a:prstGeom prst="rect">
            <a:avLst/>
          </a:prstGeom>
        </p:spPr>
      </p:pic>
      <p:pic>
        <p:nvPicPr>
          <p:cNvPr id="1026" name="Picture 2" descr="Image result for David Binns ESOP Services, Inc.">
            <a:extLst>
              <a:ext uri="{FF2B5EF4-FFF2-40B4-BE49-F238E27FC236}">
                <a16:creationId xmlns:a16="http://schemas.microsoft.com/office/drawing/2014/main" id="{4513EE07-2DEB-4DC8-B209-E4F325EA24C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4" r="12455"/>
          <a:stretch/>
        </p:blipFill>
        <p:spPr bwMode="auto">
          <a:xfrm>
            <a:off x="7801014" y="3024437"/>
            <a:ext cx="1151100" cy="153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64E69A9F-EF4C-47C1-AF0E-015911668AD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653" y="4733639"/>
            <a:ext cx="1612977" cy="80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1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446" y="6390750"/>
            <a:ext cx="1225296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2769" y="6337301"/>
            <a:ext cx="12194769" cy="55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4785" y="703444"/>
            <a:ext cx="8785363" cy="1873727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300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Sample Session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3213" y="6478929"/>
            <a:ext cx="4822804" cy="365125"/>
          </a:xfrm>
        </p:spPr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2020 Employee ownership Conference</a:t>
            </a:r>
            <a:endParaRPr lang="en-US" sz="1100" dirty="0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2938875" y="2715424"/>
            <a:ext cx="8503920" cy="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D8284BF-0D6B-42BE-AA60-54875B7652B9}"/>
              </a:ext>
            </a:extLst>
          </p:cNvPr>
          <p:cNvSpPr txBox="1"/>
          <p:nvPr userDrawn="1"/>
        </p:nvSpPr>
        <p:spPr>
          <a:xfrm>
            <a:off x="2137240" y="3132054"/>
            <a:ext cx="1912437" cy="1230074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1500" dirty="0">
                <a:solidFill>
                  <a:srgbClr val="002060"/>
                </a:solidFill>
              </a:rPr>
              <a:t>Presenter 1 Name</a:t>
            </a:r>
          </a:p>
          <a:p>
            <a:r>
              <a:rPr lang="en-US" sz="1500" dirty="0">
                <a:solidFill>
                  <a:srgbClr val="002060"/>
                </a:solidFill>
              </a:rPr>
              <a:t>Presenter Company</a:t>
            </a:r>
          </a:p>
          <a:p>
            <a:r>
              <a:rPr lang="en-US" sz="1500" dirty="0">
                <a:solidFill>
                  <a:srgbClr val="002060"/>
                </a:solidFill>
              </a:rPr>
              <a:t>Email Address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50EE68-AF1B-4FBD-9263-90EA4C038467}"/>
              </a:ext>
            </a:extLst>
          </p:cNvPr>
          <p:cNvSpPr txBox="1"/>
          <p:nvPr userDrawn="1"/>
        </p:nvSpPr>
        <p:spPr>
          <a:xfrm>
            <a:off x="416623" y="4575551"/>
            <a:ext cx="2072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Logo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9FFC41-35DA-4069-A620-4912BCE89EE9}"/>
              </a:ext>
            </a:extLst>
          </p:cNvPr>
          <p:cNvSpPr txBox="1"/>
          <p:nvPr userDrawn="1"/>
        </p:nvSpPr>
        <p:spPr>
          <a:xfrm>
            <a:off x="5705780" y="3132054"/>
            <a:ext cx="2530746" cy="1230074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1500" dirty="0">
                <a:solidFill>
                  <a:srgbClr val="002060"/>
                </a:solidFill>
              </a:rPr>
              <a:t>Presenter 2 Name</a:t>
            </a:r>
          </a:p>
          <a:p>
            <a:r>
              <a:rPr lang="en-US" sz="1500" dirty="0">
                <a:solidFill>
                  <a:srgbClr val="002060"/>
                </a:solidFill>
              </a:rPr>
              <a:t>Presenter Company</a:t>
            </a:r>
          </a:p>
          <a:p>
            <a:r>
              <a:rPr lang="en-US" sz="1500" dirty="0">
                <a:solidFill>
                  <a:srgbClr val="002060"/>
                </a:solidFill>
              </a:rPr>
              <a:t>Email Address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B73EF2-D703-4E32-BA6B-945FC7E3C656}"/>
              </a:ext>
            </a:extLst>
          </p:cNvPr>
          <p:cNvSpPr txBox="1"/>
          <p:nvPr userDrawn="1"/>
        </p:nvSpPr>
        <p:spPr>
          <a:xfrm>
            <a:off x="7754633" y="4629020"/>
            <a:ext cx="2072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Logo Here</a:t>
            </a:r>
          </a:p>
        </p:txBody>
      </p:sp>
      <p:sp>
        <p:nvSpPr>
          <p:cNvPr id="4" name="Action Button: Blank 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FFFF7BDE-E9F4-41E4-94A2-6C277FAF5431}"/>
              </a:ext>
            </a:extLst>
          </p:cNvPr>
          <p:cNvSpPr/>
          <p:nvPr userDrawn="1"/>
        </p:nvSpPr>
        <p:spPr>
          <a:xfrm>
            <a:off x="4213630" y="3166983"/>
            <a:ext cx="1328197" cy="1118541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 Photo Here</a:t>
            </a:r>
          </a:p>
        </p:txBody>
      </p:sp>
      <p:sp>
        <p:nvSpPr>
          <p:cNvPr id="6" name="Action Button: Blank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0AED265-10A2-4966-A8BB-52F6AE4ED4F4}"/>
              </a:ext>
            </a:extLst>
          </p:cNvPr>
          <p:cNvSpPr/>
          <p:nvPr userDrawn="1"/>
        </p:nvSpPr>
        <p:spPr>
          <a:xfrm>
            <a:off x="7839740" y="3176851"/>
            <a:ext cx="1332553" cy="111854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 Photo Here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50EB137-67E9-4651-8E9A-5BBBAE389C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3416" y="279569"/>
            <a:ext cx="1373644" cy="1818215"/>
          </a:xfrm>
          <a:prstGeom prst="rect">
            <a:avLst/>
          </a:prstGeom>
        </p:spPr>
      </p:pic>
      <p:sp>
        <p:nvSpPr>
          <p:cNvPr id="16" name="Action Button: Blank 1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2AD2DF7-4661-4C7B-9372-B5D160BCDCD3}"/>
              </a:ext>
            </a:extLst>
          </p:cNvPr>
          <p:cNvSpPr/>
          <p:nvPr userDrawn="1"/>
        </p:nvSpPr>
        <p:spPr>
          <a:xfrm>
            <a:off x="645090" y="3176854"/>
            <a:ext cx="1328197" cy="1118541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 Photo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D08FDBD-624D-48E3-92F5-95F43780121A}"/>
              </a:ext>
            </a:extLst>
          </p:cNvPr>
          <p:cNvSpPr txBox="1"/>
          <p:nvPr userDrawn="1"/>
        </p:nvSpPr>
        <p:spPr>
          <a:xfrm>
            <a:off x="9500199" y="3121087"/>
            <a:ext cx="2530746" cy="1230074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1500" dirty="0">
                <a:solidFill>
                  <a:srgbClr val="002060"/>
                </a:solidFill>
              </a:rPr>
              <a:t>Presenter 3 Name</a:t>
            </a:r>
          </a:p>
          <a:p>
            <a:r>
              <a:rPr lang="en-US" sz="1500" dirty="0">
                <a:solidFill>
                  <a:srgbClr val="002060"/>
                </a:solidFill>
              </a:rPr>
              <a:t>Presenter Company</a:t>
            </a:r>
          </a:p>
          <a:p>
            <a:r>
              <a:rPr lang="en-US" sz="1500" dirty="0">
                <a:solidFill>
                  <a:srgbClr val="002060"/>
                </a:solidFill>
              </a:rPr>
              <a:t>Email Address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488E681-778E-426D-ACC9-EE33769D5A61}"/>
              </a:ext>
            </a:extLst>
          </p:cNvPr>
          <p:cNvSpPr txBox="1"/>
          <p:nvPr userDrawn="1"/>
        </p:nvSpPr>
        <p:spPr>
          <a:xfrm>
            <a:off x="3965509" y="4629020"/>
            <a:ext cx="2072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Logo Here</a:t>
            </a:r>
          </a:p>
        </p:txBody>
      </p:sp>
    </p:spTree>
    <p:extLst>
      <p:ext uri="{BB962C8B-B14F-4D97-AF65-F5344CB8AC3E}">
        <p14:creationId xmlns:p14="http://schemas.microsoft.com/office/powerpoint/2010/main" val="245821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979D08A-C2D7-4031-9455-E41C990D7E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9202" y="109731"/>
            <a:ext cx="629689" cy="8334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1742"/>
            <a:ext cx="10058400" cy="950145"/>
          </a:xfrm>
        </p:spPr>
        <p:txBody>
          <a:bodyPr>
            <a:normAutofit/>
          </a:bodyPr>
          <a:lstStyle>
            <a:lvl1pPr marL="0">
              <a:defRPr sz="48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50811"/>
            <a:ext cx="10058400" cy="4941447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rgbClr val="002060"/>
                </a:solidFill>
              </a:defRPr>
            </a:lvl1pPr>
            <a:lvl2pPr marL="384048" indent="-182880">
              <a:buClr>
                <a:schemeClr val="accent2"/>
              </a:buClr>
              <a:buFont typeface="Arial" panose="020B0604020202020204" pitchFamily="34" charset="0"/>
              <a:buChar char="•"/>
              <a:defRPr sz="2800">
                <a:solidFill>
                  <a:srgbClr val="002060"/>
                </a:solidFill>
              </a:defRPr>
            </a:lvl2pPr>
            <a:lvl3pPr marL="566928" indent="-182880">
              <a:buClr>
                <a:schemeClr val="accent2"/>
              </a:buClr>
              <a:buFont typeface="Arial" panose="020B0604020202020204" pitchFamily="34" charset="0"/>
              <a:buChar char="•"/>
              <a:defRPr sz="2400">
                <a:solidFill>
                  <a:srgbClr val="002060"/>
                </a:solidFill>
              </a:defRPr>
            </a:lvl3pPr>
            <a:lvl4pPr marL="749808" indent="-182880"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accent1"/>
                </a:solidFill>
              </a:defRPr>
            </a:lvl4pPr>
            <a:lvl5pPr marL="749808" indent="0">
              <a:buClr>
                <a:schemeClr val="accent2"/>
              </a:buClr>
              <a:buFont typeface="Arial" panose="020B0604020202020204" pitchFamily="34" charset="0"/>
              <a:buNone/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193A79-4CF7-45D1-92A4-B9106B04A7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304" y="6484164"/>
            <a:ext cx="751376" cy="305026"/>
          </a:xfrm>
          <a:prstGeom prst="rect">
            <a:avLst/>
          </a:prstGeom>
        </p:spPr>
      </p:pic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A260F402-6566-49B8-8758-46B946A86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2020 Employee ownership Conference</a:t>
            </a:r>
            <a:endParaRPr lang="en-US" sz="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500FCC0-948C-4638-8A1E-7628AC0C717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" y="5872027"/>
            <a:ext cx="512318" cy="355365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38CAB92-0A7B-4AD0-88C4-651CF9AC05F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" y="5544649"/>
            <a:ext cx="512318" cy="2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94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9953897" cy="77584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2020 Employee ownership Conference</a:t>
            </a:r>
            <a:endParaRPr lang="en-US" sz="80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02F8682C-B0E9-4E8E-83A8-CAD3FD55FA05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97280" y="1845735"/>
            <a:ext cx="4937760" cy="402336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3200" dirty="0" smtClean="0">
                <a:solidFill>
                  <a:srgbClr val="002060"/>
                </a:solidFill>
              </a:defRPr>
            </a:lvl1pPr>
            <a:lvl2pPr marL="384048" indent="-182880">
              <a:buFont typeface="Arial" panose="020B0604020202020204" pitchFamily="34" charset="0"/>
              <a:buChar char="•"/>
              <a:defRPr lang="en-US" sz="2800" dirty="0" smtClean="0">
                <a:solidFill>
                  <a:srgbClr val="002060"/>
                </a:solidFill>
              </a:defRPr>
            </a:lvl2pPr>
            <a:lvl3pPr marL="566928" indent="-182880">
              <a:buFont typeface="Arial" panose="020B0604020202020204" pitchFamily="34" charset="0"/>
              <a:buChar char="•"/>
              <a:defRPr lang="en-US" sz="2400" dirty="0" smtClean="0">
                <a:solidFill>
                  <a:srgbClr val="002060"/>
                </a:solidFill>
              </a:defRPr>
            </a:lvl3pPr>
            <a:lvl4pPr marL="749808" indent="-182880">
              <a:buFont typeface="Arial" panose="020B0604020202020204" pitchFamily="34" charset="0"/>
              <a:buChar char="•"/>
              <a:defRPr lang="en-US" sz="2000" dirty="0" smtClean="0"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A45647-5966-4364-9381-EC4DB1BF5E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304" y="6484164"/>
            <a:ext cx="751376" cy="305026"/>
          </a:xfrm>
          <a:prstGeom prst="rect">
            <a:avLst/>
          </a:prstGeom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40DA6DC-30E0-4B6A-A9C7-C5028533346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3200" dirty="0" smtClean="0">
                <a:solidFill>
                  <a:srgbClr val="002060"/>
                </a:solidFill>
              </a:defRPr>
            </a:lvl1pPr>
            <a:lvl2pPr marL="384048" indent="-182880">
              <a:buFont typeface="Arial" panose="020B0604020202020204" pitchFamily="34" charset="0"/>
              <a:buChar char="•"/>
              <a:defRPr lang="en-US" sz="2800" dirty="0" smtClean="0">
                <a:solidFill>
                  <a:srgbClr val="002060"/>
                </a:solidFill>
              </a:defRPr>
            </a:lvl2pPr>
            <a:lvl3pPr marL="566928" indent="-182880">
              <a:buFont typeface="Arial" panose="020B0604020202020204" pitchFamily="34" charset="0"/>
              <a:buChar char="•"/>
              <a:defRPr lang="en-US" sz="2400" dirty="0" smtClean="0">
                <a:solidFill>
                  <a:srgbClr val="002060"/>
                </a:solidFill>
              </a:defRPr>
            </a:lvl3pPr>
            <a:lvl4pPr marL="749808" indent="-182880">
              <a:buFont typeface="Arial" panose="020B0604020202020204" pitchFamily="34" charset="0"/>
              <a:buChar char="•"/>
              <a:defRPr lang="en-US" sz="2000" dirty="0" smtClean="0"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8F8E2A1-3621-4E8E-911F-8FA3818FA9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9202" y="109731"/>
            <a:ext cx="629689" cy="8334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C1E1F67-4CBB-473A-B24F-DD84C5996C2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" y="5872027"/>
            <a:ext cx="512318" cy="355365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88C3486-B045-4895-9765-DEFFCE18191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" y="5544649"/>
            <a:ext cx="512318" cy="2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57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2020 Employee ownership Conference</a:t>
            </a:r>
            <a:endParaRPr lang="en-US" sz="8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2FFCCC7-00EF-4B0A-A737-39F3B1202E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304" y="6489834"/>
            <a:ext cx="751376" cy="30502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3DC4E78-A138-41BB-A76A-A3FB514FB7D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9202" y="109731"/>
            <a:ext cx="629689" cy="8334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56B3DB9-194C-461C-8A07-DAFFC525B88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" y="5872027"/>
            <a:ext cx="512318" cy="355365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40CEA7CB-60FB-49D0-BC4D-D90DAE138CD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" y="5544649"/>
            <a:ext cx="512318" cy="2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94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2020 Employee ownership Conference</a:t>
            </a:r>
            <a:endParaRPr lang="en-US" sz="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FC44B3-6F38-4833-BA3F-4B33913191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304" y="6484164"/>
            <a:ext cx="751376" cy="3050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8087A0A-67DC-4907-95A7-FB089F93EA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9202" y="109731"/>
            <a:ext cx="629689" cy="8334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5DED156-57EC-4CD2-AC7A-D7C58FFA160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" y="5872027"/>
            <a:ext cx="512318" cy="355365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4D89BCA9-F656-411E-913F-BC78AC7FADE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" y="5544649"/>
            <a:ext cx="512318" cy="2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72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4955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24001"/>
            <a:ext cx="10058400" cy="6039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680" y="644683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2020 Employee ownership Conference</a:t>
            </a:r>
            <a:endParaRPr lang="en-US" sz="10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8E237A6-35F8-4033-AACD-A53EB95B1D0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1067288"/>
            <a:ext cx="9966960" cy="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28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8" r:id="rId3"/>
    <p:sldLayoutId id="2147483673" r:id="rId4"/>
    <p:sldLayoutId id="2147483677" r:id="rId5"/>
    <p:sldLayoutId id="2147483662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76" r:id="rId12"/>
    <p:sldLayoutId id="2147483669" r:id="rId13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20E8C-055A-4E2B-A064-6CEAD03FC4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Following the Cash</a:t>
            </a:r>
            <a:br>
              <a:rPr lang="en-US" dirty="0"/>
            </a:br>
            <a:r>
              <a:rPr lang="en-US" dirty="0"/>
              <a:t>Through the Life of an ESOP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125205-D581-4362-ADED-BCBCB4259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2020 Employee ownership Conference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35230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Option Years</a:t>
            </a:r>
            <a:br>
              <a:rPr lang="en-US" sz="2400" dirty="0"/>
            </a:br>
            <a:r>
              <a:rPr lang="en-US" sz="2400" dirty="0">
                <a:solidFill>
                  <a:schemeClr val="accent4"/>
                </a:solidFill>
              </a:rPr>
              <a:t>Seller Note Refinancing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799A-E6B3-4F06-95E2-B957ABAF6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01168" lvl="1" indent="0">
              <a:buNone/>
            </a:pPr>
            <a:r>
              <a:rPr lang="en-US" sz="2000" dirty="0"/>
              <a:t>Seller notes are typically structured to have a higher all-in (cash and PIK) interest rate than senior debt … consistent with their risk level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Higher all-in rate is supportive of refinancing via a lower cost re-load of senior debt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May be in whole or in a series of annual re-financings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With senior flexibility and an awareness of its financial outlook and competing capital needs, the company effectively has an annual “option” to prepay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Borrowers should be cautious about re-leveraging to prior senior debt extremes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Lenders, seeking continued loan usage from seasoned relationship borrowers, are often supportive of moderate re-leveraging to replace seller notes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With the reduction of senior leverage, sellers may seek to negotiate full cash-pay on their notes – in lieu of cash/PIK combination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Pre-payment typically leads to the cash realization of PIK interest and a higher IRR for the note-holder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703977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Option Years</a:t>
            </a:r>
            <a:br>
              <a:rPr lang="en-US" sz="2400" dirty="0"/>
            </a:br>
            <a:r>
              <a:rPr lang="en-US" sz="2400" dirty="0">
                <a:solidFill>
                  <a:schemeClr val="accent4"/>
                </a:solidFill>
              </a:rPr>
              <a:t>Seller Note Refinancing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799A-E6B3-4F06-95E2-B957ABAF6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01168" lvl="1" indent="0">
              <a:buNone/>
            </a:pPr>
            <a:r>
              <a:rPr lang="en-US" sz="2000" dirty="0"/>
              <a:t>Seller notes are typically structured to have a higher all-in (cash and PIK) interest rate than senior debt … consistent with their risk level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Higher all-in rate is supportive of refinancing via a lower cost re-load of senior debt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May be in whole or in a series of annual re-financings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With senior flexibility and an awareness of its financial outlook and competing capital needs, the company effectively has a annual “option” to prepay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Borrowers should be cautious about re-leveraging to prior senior debt extremes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Lenders, seeking continued loan usage from seasoned relationship borrowers, are often supportive of moderate re-leveraging to replace seller notes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With the reduction of senior leverage, seller’s may seek to negotiate full cash-pay on their notes – in lieu of cash/PIK combination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Pre-payment typically leads to the cash realization of PIK interest and a higher IRR for the note-holder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286068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Option Years</a:t>
            </a:r>
            <a:br>
              <a:rPr lang="en-US" sz="4000" dirty="0"/>
            </a:br>
            <a:r>
              <a:rPr lang="en-US" sz="2400" dirty="0">
                <a:solidFill>
                  <a:schemeClr val="accent4"/>
                </a:solidFill>
              </a:rPr>
              <a:t>Acquisitions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799A-E6B3-4F06-95E2-B957ABAF6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sz="2000" dirty="0"/>
              <a:t>ESOP-owned companies bring a unique advantage to the acquisition process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The ESOP Company as buyer provides the seller:</a:t>
            </a:r>
          </a:p>
          <a:p>
            <a:pPr marL="384048" lvl="2" indent="0">
              <a:lnSpc>
                <a:spcPct val="150000"/>
              </a:lnSpc>
              <a:buNone/>
            </a:pPr>
            <a:r>
              <a:rPr lang="en-US" sz="1600" dirty="0"/>
              <a:t>A potential avenue to achieve ESOP and strategic benefits for his company (in a consolidating industry?) 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Piece of mind that he has “done right” for his/her employees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A potential avenue to defer or eliminate capital gains taxes via the 1042 opportunity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A potential for full liquidity at Fair Market Value – no carried note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88125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Option Years</a:t>
            </a:r>
            <a:br>
              <a:rPr lang="en-US" sz="3600" dirty="0"/>
            </a:br>
            <a:r>
              <a:rPr lang="en-US" sz="2400" dirty="0">
                <a:solidFill>
                  <a:schemeClr val="accent4"/>
                </a:solidFill>
              </a:rPr>
              <a:t>The ESOP as an Advantaged Acquiring Company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B07B2FC-CADD-4C25-B9CC-A0719750F174}"/>
              </a:ext>
            </a:extLst>
          </p:cNvPr>
          <p:cNvGrpSpPr/>
          <p:nvPr/>
        </p:nvGrpSpPr>
        <p:grpSpPr>
          <a:xfrm>
            <a:off x="2502559" y="1700031"/>
            <a:ext cx="3530680" cy="1569058"/>
            <a:chOff x="791205" y="1676400"/>
            <a:chExt cx="3530680" cy="156905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2649DCA-8AC9-49F2-8350-B824AF56CB13}"/>
                </a:ext>
              </a:extLst>
            </p:cNvPr>
            <p:cNvGrpSpPr/>
            <p:nvPr/>
          </p:nvGrpSpPr>
          <p:grpSpPr>
            <a:xfrm>
              <a:off x="791205" y="1676400"/>
              <a:ext cx="3530680" cy="1569058"/>
              <a:chOff x="680501" y="1747229"/>
              <a:chExt cx="4001437" cy="1778265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3C583A2F-7966-422B-845D-64D3D5B0907E}"/>
                  </a:ext>
                </a:extLst>
              </p:cNvPr>
              <p:cNvGrpSpPr/>
              <p:nvPr/>
            </p:nvGrpSpPr>
            <p:grpSpPr>
              <a:xfrm>
                <a:off x="2522640" y="2926861"/>
                <a:ext cx="326068" cy="313932"/>
                <a:chOff x="2522640" y="2926861"/>
                <a:chExt cx="326068" cy="313932"/>
              </a:xfrm>
            </p:grpSpPr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8F171182-E196-4B13-8F69-AD05EE4B7D4C}"/>
                    </a:ext>
                  </a:extLst>
                </p:cNvPr>
                <p:cNvSpPr/>
                <p:nvPr/>
              </p:nvSpPr>
              <p:spPr bwMode="auto">
                <a:xfrm>
                  <a:off x="2533222" y="2958862"/>
                  <a:ext cx="248100" cy="246888"/>
                </a:xfrm>
                <a:prstGeom prst="ellipse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50000">
                      <a:schemeClr val="bg1"/>
                    </a:gs>
                    <a:gs pos="100000">
                      <a:schemeClr val="accent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80682" tIns="40341" rIns="80682" bIns="40341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806867"/>
                  <a:endParaRPr lang="en-US" sz="2118">
                    <a:ea typeface="Geneva" pitchFamily="1" charset="-128"/>
                  </a:endParaRPr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E21DE846-8E10-429A-8DA1-09190DC03219}"/>
                    </a:ext>
                  </a:extLst>
                </p:cNvPr>
                <p:cNvSpPr txBox="1"/>
                <p:nvPr/>
              </p:nvSpPr>
              <p:spPr>
                <a:xfrm>
                  <a:off x="2522640" y="2926861"/>
                  <a:ext cx="326068" cy="3139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b="1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9F17164E-DD3F-4F2C-A228-ECF4C9DF5183}"/>
                  </a:ext>
                </a:extLst>
              </p:cNvPr>
              <p:cNvGrpSpPr/>
              <p:nvPr/>
            </p:nvGrpSpPr>
            <p:grpSpPr>
              <a:xfrm>
                <a:off x="4025380" y="2366850"/>
                <a:ext cx="326068" cy="313932"/>
                <a:chOff x="4025380" y="2366850"/>
                <a:chExt cx="326068" cy="313932"/>
              </a:xfrm>
            </p:grpSpPr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C4B03736-3A19-41E3-8610-472031CA7A27}"/>
                    </a:ext>
                  </a:extLst>
                </p:cNvPr>
                <p:cNvSpPr/>
                <p:nvPr/>
              </p:nvSpPr>
              <p:spPr bwMode="auto">
                <a:xfrm>
                  <a:off x="4046646" y="2398851"/>
                  <a:ext cx="248100" cy="246888"/>
                </a:xfrm>
                <a:prstGeom prst="ellipse">
                  <a:avLst/>
                </a:prstGeom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50000">
                      <a:schemeClr val="bg1"/>
                    </a:gs>
                    <a:gs pos="100000">
                      <a:schemeClr val="accent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80682" tIns="40341" rIns="80682" bIns="40341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806867"/>
                  <a:endParaRPr lang="en-US" sz="2118">
                    <a:ea typeface="Geneva" pitchFamily="1" charset="-128"/>
                  </a:endParaRPr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D26477BC-15EB-4818-BC31-DD821E4743A8}"/>
                    </a:ext>
                  </a:extLst>
                </p:cNvPr>
                <p:cNvSpPr txBox="1"/>
                <p:nvPr/>
              </p:nvSpPr>
              <p:spPr>
                <a:xfrm>
                  <a:off x="4025380" y="2366850"/>
                  <a:ext cx="326068" cy="3139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b="1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21F7E2E7-076E-4985-ABEB-9CE14D1C2150}"/>
                  </a:ext>
                </a:extLst>
              </p:cNvPr>
              <p:cNvGrpSpPr/>
              <p:nvPr/>
            </p:nvGrpSpPr>
            <p:grpSpPr>
              <a:xfrm>
                <a:off x="680501" y="1747229"/>
                <a:ext cx="4001437" cy="1778265"/>
                <a:chOff x="680501" y="1747229"/>
                <a:chExt cx="4001437" cy="1778265"/>
              </a:xfrm>
            </p:grpSpPr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id="{3C1D8ADA-085A-4FF7-839C-25945E4CFC40}"/>
                    </a:ext>
                  </a:extLst>
                </p:cNvPr>
                <p:cNvGrpSpPr/>
                <p:nvPr/>
              </p:nvGrpSpPr>
              <p:grpSpPr>
                <a:xfrm>
                  <a:off x="680501" y="1747229"/>
                  <a:ext cx="4001437" cy="1778265"/>
                  <a:chOff x="680501" y="1747229"/>
                  <a:chExt cx="4001437" cy="1778265"/>
                </a:xfrm>
              </p:grpSpPr>
              <p:grpSp>
                <p:nvGrpSpPr>
                  <p:cNvPr id="19" name="Group 18">
                    <a:extLst>
                      <a:ext uri="{FF2B5EF4-FFF2-40B4-BE49-F238E27FC236}">
                        <a16:creationId xmlns:a16="http://schemas.microsoft.com/office/drawing/2014/main" id="{7621A20F-1524-4D2E-917B-30B9DEB14C7F}"/>
                      </a:ext>
                    </a:extLst>
                  </p:cNvPr>
                  <p:cNvGrpSpPr/>
                  <p:nvPr/>
                </p:nvGrpSpPr>
                <p:grpSpPr>
                  <a:xfrm>
                    <a:off x="680501" y="2788818"/>
                    <a:ext cx="1499189" cy="589256"/>
                    <a:chOff x="1371601" y="2923954"/>
                    <a:chExt cx="1499189" cy="589256"/>
                  </a:xfrm>
                </p:grpSpPr>
                <p:sp>
                  <p:nvSpPr>
                    <p:cNvPr id="30" name="Rounded Rectangle 27">
                      <a:extLst>
                        <a:ext uri="{FF2B5EF4-FFF2-40B4-BE49-F238E27FC236}">
                          <a16:creationId xmlns:a16="http://schemas.microsoft.com/office/drawing/2014/main" id="{AC6B5719-5F43-445E-834B-8F837FD82E24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71601" y="2923954"/>
                      <a:ext cx="1499189" cy="589256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80682" tIns="40341" rIns="80682" bIns="4034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l" eaLnBrk="0" hangingPunct="0"/>
                      <a:endParaRPr lang="en-US" sz="2118"/>
                    </a:p>
                  </p:txBody>
                </p:sp>
                <p:sp>
                  <p:nvSpPr>
                    <p:cNvPr id="31" name="TextBox 30">
                      <a:extLst>
                        <a:ext uri="{FF2B5EF4-FFF2-40B4-BE49-F238E27FC236}">
                          <a16:creationId xmlns:a16="http://schemas.microsoft.com/office/drawing/2014/main" id="{EF7492EC-E1E8-4B62-BF2C-9C07F0CBC56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424710" y="2945014"/>
                      <a:ext cx="1403497" cy="55810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300" dirty="0"/>
                        <a:t>Selling </a:t>
                      </a:r>
                    </a:p>
                    <a:p>
                      <a:pPr algn="ctr"/>
                      <a:r>
                        <a:rPr lang="en-US" sz="1300" dirty="0"/>
                        <a:t>Stockholders</a:t>
                      </a:r>
                    </a:p>
                  </p:txBody>
                </p:sp>
              </p:grpSp>
              <p:grpSp>
                <p:nvGrpSpPr>
                  <p:cNvPr id="20" name="Group 19">
                    <a:extLst>
                      <a:ext uri="{FF2B5EF4-FFF2-40B4-BE49-F238E27FC236}">
                        <a16:creationId xmlns:a16="http://schemas.microsoft.com/office/drawing/2014/main" id="{CB9C12B0-5BD3-4FB5-905E-216A5B802B1E}"/>
                      </a:ext>
                    </a:extLst>
                  </p:cNvPr>
                  <p:cNvGrpSpPr/>
                  <p:nvPr/>
                </p:nvGrpSpPr>
                <p:grpSpPr>
                  <a:xfrm>
                    <a:off x="3150850" y="2789263"/>
                    <a:ext cx="1499189" cy="589256"/>
                    <a:chOff x="1382234" y="2923954"/>
                    <a:chExt cx="1499189" cy="589256"/>
                  </a:xfrm>
                </p:grpSpPr>
                <p:sp>
                  <p:nvSpPr>
                    <p:cNvPr id="28" name="Rounded Rectangle 25">
                      <a:extLst>
                        <a:ext uri="{FF2B5EF4-FFF2-40B4-BE49-F238E27FC236}">
                          <a16:creationId xmlns:a16="http://schemas.microsoft.com/office/drawing/2014/main" id="{C4E8EEC9-42A6-4427-8D9F-FAFDEE9D897D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82234" y="2923954"/>
                      <a:ext cx="1499189" cy="589256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80682" tIns="40341" rIns="80682" bIns="4034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defTabSz="806867"/>
                      <a:endParaRPr lang="en-US" sz="2118">
                        <a:ea typeface="Geneva" pitchFamily="1" charset="-128"/>
                      </a:endParaRPr>
                    </a:p>
                  </p:txBody>
                </p:sp>
                <p:sp>
                  <p:nvSpPr>
                    <p:cNvPr id="29" name="TextBox 28">
                      <a:extLst>
                        <a:ext uri="{FF2B5EF4-FFF2-40B4-BE49-F238E27FC236}">
                          <a16:creationId xmlns:a16="http://schemas.microsoft.com/office/drawing/2014/main" id="{892DB370-E2F7-4FE3-A3A4-E1E7597D30C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435292" y="2945014"/>
                      <a:ext cx="1403497" cy="55810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300" dirty="0"/>
                        <a:t>Target</a:t>
                      </a:r>
                    </a:p>
                    <a:p>
                      <a:pPr algn="ctr"/>
                      <a:r>
                        <a:rPr lang="en-US" sz="1300" dirty="0"/>
                        <a:t>ESOP</a:t>
                      </a:r>
                    </a:p>
                  </p:txBody>
                </p:sp>
              </p:grpSp>
              <p:grpSp>
                <p:nvGrpSpPr>
                  <p:cNvPr id="21" name="Group 20">
                    <a:extLst>
                      <a:ext uri="{FF2B5EF4-FFF2-40B4-BE49-F238E27FC236}">
                        <a16:creationId xmlns:a16="http://schemas.microsoft.com/office/drawing/2014/main" id="{15A18D80-17A0-461C-AFB0-54D3FBC06E42}"/>
                      </a:ext>
                    </a:extLst>
                  </p:cNvPr>
                  <p:cNvGrpSpPr/>
                  <p:nvPr/>
                </p:nvGrpSpPr>
                <p:grpSpPr>
                  <a:xfrm>
                    <a:off x="3182749" y="1747229"/>
                    <a:ext cx="1499189" cy="589256"/>
                    <a:chOff x="1382234" y="2923954"/>
                    <a:chExt cx="1499189" cy="589256"/>
                  </a:xfrm>
                </p:grpSpPr>
                <p:sp>
                  <p:nvSpPr>
                    <p:cNvPr id="26" name="Rounded Rectangle 23">
                      <a:extLst>
                        <a:ext uri="{FF2B5EF4-FFF2-40B4-BE49-F238E27FC236}">
                          <a16:creationId xmlns:a16="http://schemas.microsoft.com/office/drawing/2014/main" id="{E230F227-9A04-4B5D-BBD0-4A7659034A0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82234" y="2923954"/>
                      <a:ext cx="1499189" cy="589256"/>
                    </a:xfrm>
                    <a:prstGeom prst="round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80682" tIns="40341" rIns="80682" bIns="4034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algn="l" eaLnBrk="0" hangingPunct="0"/>
                      <a:endParaRPr lang="en-US" sz="2118"/>
                    </a:p>
                  </p:txBody>
                </p:sp>
                <p:sp>
                  <p:nvSpPr>
                    <p:cNvPr id="27" name="TextBox 26">
                      <a:extLst>
                        <a:ext uri="{FF2B5EF4-FFF2-40B4-BE49-F238E27FC236}">
                          <a16:creationId xmlns:a16="http://schemas.microsoft.com/office/drawing/2014/main" id="{3C056DFD-21E7-461A-B0DC-5FDE7138ABA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424710" y="2945014"/>
                      <a:ext cx="1403497" cy="55810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300" dirty="0"/>
                        <a:t>Target </a:t>
                      </a:r>
                    </a:p>
                    <a:p>
                      <a:pPr algn="ctr"/>
                      <a:r>
                        <a:rPr lang="en-US" sz="1300" dirty="0"/>
                        <a:t>Company</a:t>
                      </a:r>
                    </a:p>
                  </p:txBody>
                </p:sp>
              </p:grpSp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7373361F-6EAE-4EC6-B90F-BE1F1436652C}"/>
                      </a:ext>
                    </a:extLst>
                  </p:cNvPr>
                  <p:cNvSpPr txBox="1"/>
                  <p:nvPr/>
                </p:nvSpPr>
                <p:spPr>
                  <a:xfrm>
                    <a:off x="744294" y="1874825"/>
                    <a:ext cx="1754373" cy="3139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b="1" dirty="0"/>
                      <a:t>Day 1 Transaction</a:t>
                    </a:r>
                  </a:p>
                </p:txBody>
              </p:sp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02A75981-8837-47E6-99EB-0C41CC038248}"/>
                      </a:ext>
                    </a:extLst>
                  </p:cNvPr>
                  <p:cNvSpPr txBox="1"/>
                  <p:nvPr/>
                </p:nvSpPr>
                <p:spPr>
                  <a:xfrm>
                    <a:off x="2428246" y="2679306"/>
                    <a:ext cx="682262" cy="2790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dirty="0"/>
                      <a:t>Note</a:t>
                    </a:r>
                  </a:p>
                </p:txBody>
              </p:sp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3596E71B-C96B-49A8-B81F-D007953D077A}"/>
                      </a:ext>
                    </a:extLst>
                  </p:cNvPr>
                  <p:cNvSpPr txBox="1"/>
                  <p:nvPr/>
                </p:nvSpPr>
                <p:spPr>
                  <a:xfrm>
                    <a:off x="2357047" y="3246444"/>
                    <a:ext cx="682262" cy="2790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dirty="0"/>
                      <a:t>Stock</a:t>
                    </a:r>
                  </a:p>
                </p:txBody>
              </p:sp>
              <p:cxnSp>
                <p:nvCxnSpPr>
                  <p:cNvPr id="25" name="Straight Arrow Connector 24">
                    <a:extLst>
                      <a:ext uri="{FF2B5EF4-FFF2-40B4-BE49-F238E27FC236}">
                        <a16:creationId xmlns:a16="http://schemas.microsoft.com/office/drawing/2014/main" id="{4BD290DD-225F-4129-BA11-C99174A463C0}"/>
                      </a:ext>
                    </a:extLst>
                  </p:cNvPr>
                  <p:cNvCxnSpPr/>
                  <p:nvPr/>
                </p:nvCxnSpPr>
                <p:spPr bwMode="auto">
                  <a:xfrm flipV="1">
                    <a:off x="3903073" y="2402895"/>
                    <a:ext cx="0" cy="32004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587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lg" len="med"/>
                    <a:tailEnd type="none" w="lg" len="med"/>
                  </a:ln>
                  <a:effectLst/>
                </p:spPr>
              </p:cxnSp>
            </p:grpSp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DAA13520-BA7F-4159-A5F4-45A576127849}"/>
                    </a:ext>
                  </a:extLst>
                </p:cNvPr>
                <p:cNvGrpSpPr/>
                <p:nvPr/>
              </p:nvGrpSpPr>
              <p:grpSpPr>
                <a:xfrm>
                  <a:off x="2328552" y="2906223"/>
                  <a:ext cx="689338" cy="343794"/>
                  <a:chOff x="1945764" y="2906223"/>
                  <a:chExt cx="689338" cy="343794"/>
                </a:xfrm>
              </p:grpSpPr>
              <p:cxnSp>
                <p:nvCxnSpPr>
                  <p:cNvPr id="17" name="Straight Arrow Connector 16">
                    <a:extLst>
                      <a:ext uri="{FF2B5EF4-FFF2-40B4-BE49-F238E27FC236}">
                        <a16:creationId xmlns:a16="http://schemas.microsoft.com/office/drawing/2014/main" id="{E6CFBBE4-9D90-4C8E-ADD8-5D3B07261CC9}"/>
                      </a:ext>
                    </a:extLst>
                  </p:cNvPr>
                  <p:cNvCxnSpPr/>
                  <p:nvPr/>
                </p:nvCxnSpPr>
                <p:spPr bwMode="auto">
                  <a:xfrm flipH="1">
                    <a:off x="1945764" y="2906223"/>
                    <a:ext cx="68580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58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lg" len="med"/>
                  </a:ln>
                  <a:effectLst/>
                </p:spPr>
              </p:cxnSp>
              <p:cxnSp>
                <p:nvCxnSpPr>
                  <p:cNvPr id="18" name="Straight Arrow Connector 17">
                    <a:extLst>
                      <a:ext uri="{FF2B5EF4-FFF2-40B4-BE49-F238E27FC236}">
                        <a16:creationId xmlns:a16="http://schemas.microsoft.com/office/drawing/2014/main" id="{5A9AC695-9543-4E78-A547-59159C3C13FF}"/>
                      </a:ext>
                    </a:extLst>
                  </p:cNvPr>
                  <p:cNvCxnSpPr/>
                  <p:nvPr/>
                </p:nvCxnSpPr>
                <p:spPr bwMode="auto">
                  <a:xfrm flipH="1">
                    <a:off x="1949302" y="3250017"/>
                    <a:ext cx="68580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587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lg" len="med"/>
                    <a:tailEnd type="none" w="lg" len="med"/>
                  </a:ln>
                  <a:effectLst/>
                </p:spPr>
              </p:cxnSp>
            </p:grp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9E00EF4-234D-4A63-9F0B-F1F34D6BC0B9}"/>
                </a:ext>
              </a:extLst>
            </p:cNvPr>
            <p:cNvGrpSpPr/>
            <p:nvPr/>
          </p:nvGrpSpPr>
          <p:grpSpPr>
            <a:xfrm>
              <a:off x="3989669" y="1706855"/>
              <a:ext cx="287707" cy="276999"/>
              <a:chOff x="3989669" y="1706855"/>
              <a:chExt cx="287707" cy="276999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1F2D55F-C84E-480C-9540-D93FF587AF8C}"/>
                  </a:ext>
                </a:extLst>
              </p:cNvPr>
              <p:cNvSpPr/>
              <p:nvPr/>
            </p:nvSpPr>
            <p:spPr bwMode="auto">
              <a:xfrm>
                <a:off x="4018460" y="1745383"/>
                <a:ext cx="201706" cy="199326"/>
              </a:xfrm>
              <a:prstGeom prst="ellipse">
                <a:avLst/>
              </a:prstGeom>
              <a:gradFill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50000">
                    <a:schemeClr val="bg1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0682" tIns="40341" rIns="80682" bIns="40341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806867"/>
                <a:endParaRPr lang="en-US" sz="2118">
                  <a:ea typeface="Geneva" pitchFamily="1" charset="-128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F023886-909A-4241-A756-332F438B967D}"/>
                  </a:ext>
                </a:extLst>
              </p:cNvPr>
              <p:cNvSpPr txBox="1"/>
              <p:nvPr/>
            </p:nvSpPr>
            <p:spPr>
              <a:xfrm>
                <a:off x="3989669" y="1706855"/>
                <a:ext cx="28770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24CEF52B-DD9B-4963-9207-EF81CA30DC18}"/>
              </a:ext>
            </a:extLst>
          </p:cNvPr>
          <p:cNvSpPr txBox="1"/>
          <p:nvPr/>
        </p:nvSpPr>
        <p:spPr>
          <a:xfrm>
            <a:off x="6649239" y="1758721"/>
            <a:ext cx="2910715" cy="1910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1717" indent="-201717">
              <a:buAutoNum type="arabicPeriod"/>
            </a:pPr>
            <a:r>
              <a:rPr lang="en-US" sz="1300" dirty="0">
                <a:solidFill>
                  <a:srgbClr val="002060"/>
                </a:solidFill>
              </a:rPr>
              <a:t>Target Company remains or elects </a:t>
            </a:r>
          </a:p>
          <a:p>
            <a:pPr marL="227013"/>
            <a:r>
              <a:rPr lang="en-US" sz="1300" dirty="0">
                <a:solidFill>
                  <a:srgbClr val="002060"/>
                </a:solidFill>
              </a:rPr>
              <a:t>C-Corp tax status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 startAt="2"/>
            </a:pPr>
            <a:r>
              <a:rPr lang="en-US" sz="1300" dirty="0">
                <a:solidFill>
                  <a:srgbClr val="002060"/>
                </a:solidFill>
              </a:rPr>
              <a:t>Target Company forms ESOP</a:t>
            </a:r>
          </a:p>
          <a:p>
            <a:pPr marL="201717" indent="-201717">
              <a:spcBef>
                <a:spcPts val="600"/>
              </a:spcBef>
              <a:buAutoNum type="arabicPeriod" startAt="2"/>
            </a:pPr>
            <a:r>
              <a:rPr lang="en-US" sz="1300" dirty="0">
                <a:solidFill>
                  <a:srgbClr val="002060"/>
                </a:solidFill>
              </a:rPr>
              <a:t>Selling shareholders sell 100% of their stock to the Target ESOP in exchange for a note</a:t>
            </a:r>
          </a:p>
          <a:p>
            <a:pPr marL="205920">
              <a:spcBef>
                <a:spcPts val="529"/>
              </a:spcBef>
            </a:pPr>
            <a:r>
              <a:rPr lang="en-US" sz="1300" i="1" dirty="0">
                <a:solidFill>
                  <a:srgbClr val="002060"/>
                </a:solidFill>
              </a:rPr>
              <a:t>Sellers elect IRS 1042 on the transaction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5D2E8FCF-E53D-4D68-A781-B87F7FD7A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2028"/>
              </p:ext>
            </p:extLst>
          </p:nvPr>
        </p:nvGraphicFramePr>
        <p:xfrm>
          <a:off x="2320953" y="3962840"/>
          <a:ext cx="7016508" cy="155717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2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5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5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5152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venir LT Std 45 Book" panose="020B0502020203020204"/>
                        </a:rPr>
                        <a:t>Tax Benefits to the Seller</a:t>
                      </a:r>
                    </a:p>
                  </a:txBody>
                  <a:tcPr marL="80682" marR="80682" marT="40341" marB="40341" anchor="ctr">
                    <a:solidFill>
                      <a:srgbClr val="00202E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100" dirty="0">
                          <a:latin typeface="Avenir LT Std 45 Book" panose="020B0502020203020204"/>
                        </a:rPr>
                        <a:t>     Asset</a:t>
                      </a:r>
                      <a:r>
                        <a:rPr lang="en-US" sz="1100" baseline="0" dirty="0">
                          <a:latin typeface="Avenir LT Std 45 Book" panose="020B0502020203020204"/>
                        </a:rPr>
                        <a:t> Sale</a:t>
                      </a:r>
                    </a:p>
                  </a:txBody>
                  <a:tcPr marL="80682" marR="80682" marT="40341" marB="40341" anchor="ctr">
                    <a:solidFill>
                      <a:srgbClr val="0020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venir LT Std 45 Book" panose="020B0502020203020204"/>
                        </a:rPr>
                        <a:t>Stock Sale</a:t>
                      </a:r>
                    </a:p>
                  </a:txBody>
                  <a:tcPr marL="80682" marR="80682" marT="40341" marB="40341" anchor="ctr">
                    <a:solidFill>
                      <a:srgbClr val="0020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venir LT Std 45 Book" panose="020B0502020203020204"/>
                        </a:rPr>
                        <a:t>ESOP 1042 Sale </a:t>
                      </a:r>
                    </a:p>
                  </a:txBody>
                  <a:tcPr marL="80682" marR="80682" marT="40341" marB="40341" anchor="ctr">
                    <a:solidFill>
                      <a:srgbClr val="0020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Gross Sales Proceeds</a:t>
                      </a:r>
                    </a:p>
                  </a:txBody>
                  <a:tcPr marL="80682" marR="80682" marT="40341" marB="40341" anchor="ctr">
                    <a:solidFill>
                      <a:srgbClr val="F6F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$ 20,000,000</a:t>
                      </a:r>
                    </a:p>
                  </a:txBody>
                  <a:tcPr marL="80682" marR="80682" marT="40341" marB="40341" anchor="ctr">
                    <a:solidFill>
                      <a:srgbClr val="F6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$ 20,000,000</a:t>
                      </a:r>
                    </a:p>
                  </a:txBody>
                  <a:tcPr marL="80682" marR="80682" marT="40341" marB="40341" anchor="ctr">
                    <a:solidFill>
                      <a:srgbClr val="F6F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$ 20,000,000</a:t>
                      </a:r>
                    </a:p>
                  </a:txBody>
                  <a:tcPr marL="80682" marR="80682" marT="40341" marB="40341" anchor="ctr">
                    <a:solidFill>
                      <a:srgbClr val="F6F9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Taxes Due Corporate Level </a:t>
                      </a:r>
                      <a:r>
                        <a:rPr lang="en-US" sz="1050" baseline="0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(40%)</a:t>
                      </a:r>
                      <a:endParaRPr lang="en-US" sz="1050" dirty="0">
                        <a:solidFill>
                          <a:srgbClr val="002060"/>
                        </a:solidFill>
                        <a:latin typeface="Avenir LT Std 45 Book" panose="020B0502020203020204"/>
                      </a:endParaRPr>
                    </a:p>
                  </a:txBody>
                  <a:tcPr marL="80682" marR="80682" marT="40341" marB="4034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$  8,000,000</a:t>
                      </a:r>
                    </a:p>
                  </a:txBody>
                  <a:tcPr marL="80682" marR="80682" marT="40341" marB="4034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$ 0 </a:t>
                      </a:r>
                    </a:p>
                  </a:txBody>
                  <a:tcPr marL="80682" marR="80682" marT="40341" marB="4034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$ 0</a:t>
                      </a:r>
                    </a:p>
                  </a:txBody>
                  <a:tcPr marL="80682" marR="80682" marT="40341" marB="4034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Taxes Due Individual Level  (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28%)</a:t>
                      </a:r>
                    </a:p>
                  </a:txBody>
                  <a:tcPr marL="80682" marR="80682" marT="40341" marB="40341" anchor="ctr">
                    <a:solidFill>
                      <a:srgbClr val="F6F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u="none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$  3,360,000</a:t>
                      </a:r>
                    </a:p>
                  </a:txBody>
                  <a:tcPr marL="80682" marR="80682" marT="40341" marB="40341" anchor="ctr">
                    <a:solidFill>
                      <a:srgbClr val="F6F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u="none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$   5,600,000</a:t>
                      </a:r>
                    </a:p>
                  </a:txBody>
                  <a:tcPr marL="80682" marR="80682" marT="40341" marB="40341" anchor="ctr">
                    <a:solidFill>
                      <a:srgbClr val="F6F9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u="none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$ 0</a:t>
                      </a:r>
                    </a:p>
                  </a:txBody>
                  <a:tcPr marL="80682" marR="80682" marT="40341" marB="40341" anchor="ctr">
                    <a:solidFill>
                      <a:srgbClr val="F6F9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212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Net</a:t>
                      </a:r>
                      <a:r>
                        <a:rPr lang="en-US" sz="1100" b="1" baseline="0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 Proceeds to the Individual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Avenir LT Std 45 Book" panose="020B0502020203020204"/>
                      </a:endParaRPr>
                    </a:p>
                  </a:txBody>
                  <a:tcPr marL="80682" marR="80682" marT="40341" marB="4034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$</a:t>
                      </a:r>
                      <a:r>
                        <a:rPr lang="en-US" sz="1100" b="1" u="sng" baseline="0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 8,640,000</a:t>
                      </a:r>
                      <a:endParaRPr lang="en-US" sz="1100" b="1" u="sng" dirty="0">
                        <a:solidFill>
                          <a:srgbClr val="002060"/>
                        </a:solidFill>
                        <a:latin typeface="Avenir LT Std 45 Book" panose="020B0502020203020204"/>
                      </a:endParaRPr>
                    </a:p>
                  </a:txBody>
                  <a:tcPr marL="80682" marR="80682" marT="40341" marB="4034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$</a:t>
                      </a:r>
                      <a:r>
                        <a:rPr lang="en-US" sz="1100" b="1" u="sng" baseline="0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 14,400,000</a:t>
                      </a:r>
                      <a:endParaRPr lang="en-US" sz="1100" b="1" u="sng" dirty="0">
                        <a:solidFill>
                          <a:srgbClr val="002060"/>
                        </a:solidFill>
                        <a:latin typeface="Avenir LT Std 45 Book" panose="020B0502020203020204"/>
                      </a:endParaRPr>
                    </a:p>
                  </a:txBody>
                  <a:tcPr marL="80682" marR="80682" marT="40341" marB="4034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u="sng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$</a:t>
                      </a:r>
                      <a:r>
                        <a:rPr lang="en-US" sz="1100" b="1" u="sng" baseline="0" dirty="0">
                          <a:solidFill>
                            <a:srgbClr val="002060"/>
                          </a:solidFill>
                          <a:latin typeface="Avenir LT Std 45 Book" panose="020B0502020203020204"/>
                        </a:rPr>
                        <a:t> 20,000,000</a:t>
                      </a:r>
                      <a:endParaRPr lang="en-US" sz="1100" b="1" u="sng" dirty="0">
                        <a:solidFill>
                          <a:srgbClr val="002060"/>
                        </a:solidFill>
                        <a:latin typeface="Avenir LT Std 45 Book" panose="020B0502020203020204"/>
                      </a:endParaRPr>
                    </a:p>
                  </a:txBody>
                  <a:tcPr marL="80682" marR="80682" marT="40341" marB="4034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D186854D-E4D3-4DB7-8917-E0479EE06ADB}"/>
              </a:ext>
            </a:extLst>
          </p:cNvPr>
          <p:cNvSpPr txBox="1"/>
          <p:nvPr/>
        </p:nvSpPr>
        <p:spPr>
          <a:xfrm>
            <a:off x="2502559" y="5894154"/>
            <a:ext cx="69049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1" dirty="0">
                <a:solidFill>
                  <a:schemeClr val="tx1"/>
                </a:solidFill>
              </a:rPr>
              <a:t>Note: For simplification, this illustration assumes a C-Corporation with no cost basis in the assets under the Asset Sale scenario and no cost basis in the stock under the Stock Sale scenario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CB268DA-FB43-41EE-B8CB-7FC9F96E0B1B}"/>
              </a:ext>
            </a:extLst>
          </p:cNvPr>
          <p:cNvSpPr txBox="1"/>
          <p:nvPr/>
        </p:nvSpPr>
        <p:spPr>
          <a:xfrm>
            <a:off x="2016154" y="1166631"/>
            <a:ext cx="7391400" cy="3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/>
              <a:t>1)  Seller effects 100% ESOP ownership at the Target – Elects IRS 1042</a:t>
            </a:r>
          </a:p>
        </p:txBody>
      </p:sp>
    </p:spTree>
    <p:extLst>
      <p:ext uri="{BB962C8B-B14F-4D97-AF65-F5344CB8AC3E}">
        <p14:creationId xmlns:p14="http://schemas.microsoft.com/office/powerpoint/2010/main" val="599182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Option Years</a:t>
            </a:r>
            <a:br>
              <a:rPr lang="en-US" sz="2400" dirty="0"/>
            </a:br>
            <a:r>
              <a:rPr lang="en-US" sz="2400" dirty="0">
                <a:solidFill>
                  <a:schemeClr val="accent4"/>
                </a:solidFill>
              </a:rPr>
              <a:t>The ESOP as an Advantaged Acquiring Company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799A-E6B3-4F06-95E2-B957ABAF6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85345"/>
            <a:ext cx="10058400" cy="5177380"/>
          </a:xfrm>
        </p:spPr>
        <p:txBody>
          <a:bodyPr>
            <a:normAutofit lnSpcReduction="10000"/>
          </a:bodyPr>
          <a:lstStyle/>
          <a:p>
            <a:pPr marL="201168" lvl="1" indent="0">
              <a:lnSpc>
                <a:spcPct val="150000"/>
              </a:lnSpc>
              <a:buNone/>
            </a:pPr>
            <a:r>
              <a:rPr lang="en-US" sz="1600" dirty="0"/>
              <a:t>Certain tax benefits for the selling shareholder(s) are achievable as a result of Internal Revenue Code Section 1042, which provides for the “tax-free” rollover of proceeds from the sale of stock to an ESOP.  1042 treatment requires that: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The sponsor company is a C-Corp.</a:t>
            </a:r>
          </a:p>
          <a:p>
            <a:pPr lvl="2">
              <a:lnSpc>
                <a:spcPct val="150000"/>
              </a:lnSpc>
            </a:pPr>
            <a:r>
              <a:rPr lang="en-US" sz="1400" dirty="0"/>
              <a:t>Post-transaction S-Corp. election is permitted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The ESOP acquire 30% or more of the common equity 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The seller has had at least a three-year holding period 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The seller must reinvest the proceeds in qualified replacement property (“QRP”) a period of 12 months after (or 3-months before) the sale.</a:t>
            </a:r>
          </a:p>
          <a:p>
            <a:pPr lvl="2">
              <a:lnSpc>
                <a:spcPct val="150000"/>
              </a:lnSpc>
            </a:pPr>
            <a:r>
              <a:rPr lang="en-US" sz="1400" dirty="0"/>
              <a:t>QRP generally includes stocks and bonds of U.S. Companies</a:t>
            </a:r>
          </a:p>
          <a:p>
            <a:pPr lvl="2">
              <a:lnSpc>
                <a:spcPct val="150000"/>
              </a:lnSpc>
            </a:pPr>
            <a:r>
              <a:rPr lang="en-US" sz="1400" dirty="0"/>
              <a:t>QRP generally excludes U.S. government obligations, municipal bonds, mutual funds, real estate and foreign securities</a:t>
            </a:r>
          </a:p>
          <a:p>
            <a:pPr lvl="2">
              <a:lnSpc>
                <a:spcPct val="150000"/>
              </a:lnSpc>
            </a:pPr>
            <a:r>
              <a:rPr lang="en-US" sz="1400" dirty="0"/>
              <a:t>Seller recognizes tax upon sale of QRP during his lifetime</a:t>
            </a:r>
          </a:p>
          <a:p>
            <a:pPr lvl="3">
              <a:lnSpc>
                <a:spcPct val="150000"/>
              </a:lnSpc>
            </a:pPr>
            <a:r>
              <a:rPr lang="en-US" sz="1200" dirty="0"/>
              <a:t>Liquidity / further diversification generated via leveraging portfolio QRP</a:t>
            </a:r>
          </a:p>
          <a:p>
            <a:pPr lvl="2">
              <a:lnSpc>
                <a:spcPct val="150000"/>
              </a:lnSpc>
            </a:pPr>
            <a:r>
              <a:rPr lang="en-US" sz="1400" dirty="0"/>
              <a:t>On the demise of seller, QRP passes to his estate at its stepped-up basis</a:t>
            </a:r>
            <a:endParaRPr lang="en-US" sz="11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78C513-5C8D-4331-ADCC-AAA1ACE2549E}"/>
              </a:ext>
            </a:extLst>
          </p:cNvPr>
          <p:cNvSpPr txBox="1"/>
          <p:nvPr/>
        </p:nvSpPr>
        <p:spPr>
          <a:xfrm>
            <a:off x="1235978" y="1074449"/>
            <a:ext cx="7391400" cy="310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/>
              <a:t>2)  Seller 1042 election defers or eliminates his/her capital gains taxes</a:t>
            </a:r>
          </a:p>
        </p:txBody>
      </p:sp>
    </p:spTree>
    <p:extLst>
      <p:ext uri="{BB962C8B-B14F-4D97-AF65-F5344CB8AC3E}">
        <p14:creationId xmlns:p14="http://schemas.microsoft.com/office/powerpoint/2010/main" val="3104098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Option Years</a:t>
            </a:r>
            <a:br>
              <a:rPr lang="en-US" sz="2400" dirty="0"/>
            </a:br>
            <a:r>
              <a:rPr lang="en-US" sz="2400" dirty="0">
                <a:solidFill>
                  <a:schemeClr val="accent4"/>
                </a:solidFill>
              </a:rPr>
              <a:t>The ESOP as an Advantaged Acquiring Company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78B8663-2B15-4AA2-9226-8DFCEB80ADC7}"/>
              </a:ext>
            </a:extLst>
          </p:cNvPr>
          <p:cNvCxnSpPr>
            <a:cxnSpLocks/>
          </p:cNvCxnSpPr>
          <p:nvPr/>
        </p:nvCxnSpPr>
        <p:spPr bwMode="auto">
          <a:xfrm>
            <a:off x="5352176" y="2705767"/>
            <a:ext cx="2297969" cy="34172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03BDADC-0A9A-4F39-B2F8-CBF5F398B8CE}"/>
              </a:ext>
            </a:extLst>
          </p:cNvPr>
          <p:cNvCxnSpPr>
            <a:cxnSpLocks/>
          </p:cNvCxnSpPr>
          <p:nvPr/>
        </p:nvCxnSpPr>
        <p:spPr bwMode="auto">
          <a:xfrm>
            <a:off x="5354091" y="2825605"/>
            <a:ext cx="2316193" cy="356407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C2CAF33-F9CD-4D57-831A-D455BA479449}"/>
              </a:ext>
            </a:extLst>
          </p:cNvPr>
          <p:cNvGrpSpPr/>
          <p:nvPr/>
        </p:nvGrpSpPr>
        <p:grpSpPr>
          <a:xfrm>
            <a:off x="8259521" y="3386718"/>
            <a:ext cx="287707" cy="276999"/>
            <a:chOff x="7479265" y="3592676"/>
            <a:chExt cx="326068" cy="297184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5FBF7593-E63F-4FF3-95C9-F509F2DCE408}"/>
                </a:ext>
              </a:extLst>
            </p:cNvPr>
            <p:cNvSpPr/>
            <p:nvPr/>
          </p:nvSpPr>
          <p:spPr bwMode="auto">
            <a:xfrm>
              <a:off x="7500531" y="3630510"/>
              <a:ext cx="248100" cy="246888"/>
            </a:xfrm>
            <a:prstGeom prst="ellipse">
              <a:avLst/>
            </a:prstGeom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0682" tIns="40341" rIns="80682" bIns="40341" numCol="1" rtlCol="0" anchor="t" anchorCtr="0" compatLnSpc="1">
              <a:prstTxWarp prst="textNoShape">
                <a:avLst/>
              </a:prstTxWarp>
            </a:bodyPr>
            <a:lstStyle/>
            <a:p>
              <a:pPr defTabSz="806867"/>
              <a:endParaRPr lang="en-US" sz="1200">
                <a:ea typeface="Geneva" pitchFamily="1" charset="-128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5A926CF-C9FA-4CE7-BEE9-3E83FD661265}"/>
                </a:ext>
              </a:extLst>
            </p:cNvPr>
            <p:cNvSpPr txBox="1"/>
            <p:nvPr/>
          </p:nvSpPr>
          <p:spPr>
            <a:xfrm>
              <a:off x="7479265" y="3592676"/>
              <a:ext cx="326068" cy="297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E8999BE-2BDD-44B0-B6C3-CBEDBA77222F}"/>
              </a:ext>
            </a:extLst>
          </p:cNvPr>
          <p:cNvCxnSpPr>
            <a:cxnSpLocks/>
          </p:cNvCxnSpPr>
          <p:nvPr/>
        </p:nvCxnSpPr>
        <p:spPr bwMode="auto">
          <a:xfrm flipV="1">
            <a:off x="8619191" y="3315552"/>
            <a:ext cx="0" cy="455917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3E54DCCB-05A6-4EA8-99CA-F57C6B7CF748}"/>
              </a:ext>
            </a:extLst>
          </p:cNvPr>
          <p:cNvSpPr txBox="1"/>
          <p:nvPr/>
        </p:nvSpPr>
        <p:spPr>
          <a:xfrm>
            <a:off x="2410716" y="1733194"/>
            <a:ext cx="177457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Day 2 Transaction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69868C5-106C-4F52-886D-886631A31F7B}"/>
              </a:ext>
            </a:extLst>
          </p:cNvPr>
          <p:cNvGrpSpPr/>
          <p:nvPr/>
        </p:nvGrpSpPr>
        <p:grpSpPr>
          <a:xfrm>
            <a:off x="3066176" y="2273852"/>
            <a:ext cx="3149626" cy="1670160"/>
            <a:chOff x="1371600" y="2292240"/>
            <a:chExt cx="3149626" cy="167016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2A041CF-CF0B-4540-ACCE-A8E422DC079D}"/>
                </a:ext>
              </a:extLst>
            </p:cNvPr>
            <p:cNvGrpSpPr/>
            <p:nvPr/>
          </p:nvGrpSpPr>
          <p:grpSpPr>
            <a:xfrm>
              <a:off x="2162524" y="2999601"/>
              <a:ext cx="287707" cy="276999"/>
              <a:chOff x="4025380" y="2354825"/>
              <a:chExt cx="326068" cy="313933"/>
            </a:xfrm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F6617F42-63BC-43DC-94DF-FDA906B74F70}"/>
                  </a:ext>
                </a:extLst>
              </p:cNvPr>
              <p:cNvSpPr/>
              <p:nvPr/>
            </p:nvSpPr>
            <p:spPr bwMode="auto">
              <a:xfrm>
                <a:off x="4046646" y="2398851"/>
                <a:ext cx="248100" cy="246888"/>
              </a:xfrm>
              <a:prstGeom prst="ellipse">
                <a:avLst/>
              </a:prstGeom>
              <a:gradFill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50000">
                    <a:schemeClr val="bg1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0682" tIns="40341" rIns="80682" bIns="40341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806867"/>
                <a:endParaRPr lang="en-US" sz="1300">
                  <a:ea typeface="Geneva" pitchFamily="1" charset="-128"/>
                </a:endParaRP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70C030B4-9FB3-4B70-A781-0920F10215A8}"/>
                  </a:ext>
                </a:extLst>
              </p:cNvPr>
              <p:cNvSpPr txBox="1"/>
              <p:nvPr/>
            </p:nvSpPr>
            <p:spPr>
              <a:xfrm>
                <a:off x="4025380" y="2354825"/>
                <a:ext cx="326068" cy="313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8168F7E8-B4EF-4FF3-8361-9A8D713FA679}"/>
                </a:ext>
              </a:extLst>
            </p:cNvPr>
            <p:cNvGrpSpPr/>
            <p:nvPr/>
          </p:nvGrpSpPr>
          <p:grpSpPr>
            <a:xfrm>
              <a:off x="1429184" y="3442468"/>
              <a:ext cx="1322814" cy="519932"/>
              <a:chOff x="1371601" y="2923954"/>
              <a:chExt cx="1499189" cy="589256"/>
            </a:xfrm>
          </p:grpSpPr>
          <p:sp>
            <p:nvSpPr>
              <p:cNvPr id="62" name="Rounded Rectangle 28">
                <a:extLst>
                  <a:ext uri="{FF2B5EF4-FFF2-40B4-BE49-F238E27FC236}">
                    <a16:creationId xmlns:a16="http://schemas.microsoft.com/office/drawing/2014/main" id="{DC253233-A784-4221-9842-767F585C2C3A}"/>
                  </a:ext>
                </a:extLst>
              </p:cNvPr>
              <p:cNvSpPr/>
              <p:nvPr/>
            </p:nvSpPr>
            <p:spPr bwMode="auto">
              <a:xfrm>
                <a:off x="1371601" y="2923954"/>
                <a:ext cx="1499189" cy="58925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0682" tIns="40341" rIns="80682" bIns="40341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l" eaLnBrk="0" hangingPunct="0"/>
                <a:endParaRPr lang="en-US" sz="1300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C5BEAF3-149A-40A3-BEB5-7232F630BC4A}"/>
                  </a:ext>
                </a:extLst>
              </p:cNvPr>
              <p:cNvSpPr txBox="1"/>
              <p:nvPr/>
            </p:nvSpPr>
            <p:spPr>
              <a:xfrm>
                <a:off x="1435394" y="2945014"/>
                <a:ext cx="1403497" cy="558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dirty="0"/>
                  <a:t>Selling </a:t>
                </a:r>
              </a:p>
              <a:p>
                <a:pPr algn="ctr"/>
                <a:r>
                  <a:rPr lang="en-US" sz="1300" dirty="0"/>
                  <a:t>Stockholders</a:t>
                </a: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79DEBFF5-8E23-4394-928A-0A8A868BE676}"/>
                </a:ext>
              </a:extLst>
            </p:cNvPr>
            <p:cNvGrpSpPr/>
            <p:nvPr/>
          </p:nvGrpSpPr>
          <p:grpSpPr>
            <a:xfrm>
              <a:off x="2287617" y="2292240"/>
              <a:ext cx="1322814" cy="519932"/>
              <a:chOff x="1382234" y="2923954"/>
              <a:chExt cx="1499189" cy="589256"/>
            </a:xfrm>
          </p:grpSpPr>
          <p:sp>
            <p:nvSpPr>
              <p:cNvPr id="60" name="Rounded Rectangle 26">
                <a:extLst>
                  <a:ext uri="{FF2B5EF4-FFF2-40B4-BE49-F238E27FC236}">
                    <a16:creationId xmlns:a16="http://schemas.microsoft.com/office/drawing/2014/main" id="{76A71DAD-9F46-4F06-917A-3922DF0BF38E}"/>
                  </a:ext>
                </a:extLst>
              </p:cNvPr>
              <p:cNvSpPr/>
              <p:nvPr/>
            </p:nvSpPr>
            <p:spPr bwMode="auto">
              <a:xfrm>
                <a:off x="1382234" y="2923954"/>
                <a:ext cx="1499189" cy="58925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0682" tIns="40341" rIns="80682" bIns="40341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806867"/>
                <a:endParaRPr lang="en-US" sz="1300">
                  <a:ea typeface="Geneva" pitchFamily="1" charset="-128"/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F9CB4D0-BAF5-4F3C-9DCB-26FB411F485C}"/>
                  </a:ext>
                </a:extLst>
              </p:cNvPr>
              <p:cNvSpPr txBox="1"/>
              <p:nvPr/>
            </p:nvSpPr>
            <p:spPr>
              <a:xfrm>
                <a:off x="1435292" y="2945014"/>
                <a:ext cx="1403497" cy="558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dirty="0"/>
                  <a:t>Target</a:t>
                </a:r>
              </a:p>
              <a:p>
                <a:pPr algn="ctr"/>
                <a:r>
                  <a:rPr lang="en-US" sz="1300" dirty="0"/>
                  <a:t>ESOP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A4100F99-3CF8-4715-B1B8-EDC77339C9FD}"/>
                </a:ext>
              </a:extLst>
            </p:cNvPr>
            <p:cNvGrpSpPr/>
            <p:nvPr/>
          </p:nvGrpSpPr>
          <p:grpSpPr>
            <a:xfrm>
              <a:off x="3198412" y="3430724"/>
              <a:ext cx="1322814" cy="519932"/>
              <a:chOff x="1382234" y="2923954"/>
              <a:chExt cx="1499189" cy="589256"/>
            </a:xfrm>
          </p:grpSpPr>
          <p:sp>
            <p:nvSpPr>
              <p:cNvPr id="58" name="Rounded Rectangle 24">
                <a:extLst>
                  <a:ext uri="{FF2B5EF4-FFF2-40B4-BE49-F238E27FC236}">
                    <a16:creationId xmlns:a16="http://schemas.microsoft.com/office/drawing/2014/main" id="{A722AD9E-01A2-4287-B907-22A2FBF26883}"/>
                  </a:ext>
                </a:extLst>
              </p:cNvPr>
              <p:cNvSpPr/>
              <p:nvPr/>
            </p:nvSpPr>
            <p:spPr bwMode="auto">
              <a:xfrm>
                <a:off x="1382234" y="2923954"/>
                <a:ext cx="1499189" cy="58925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0682" tIns="40341" rIns="80682" bIns="40341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l" eaLnBrk="0" hangingPunct="0"/>
                <a:endParaRPr lang="en-US" sz="1300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1431698-3EE8-4735-8AF4-FB3130CFCF48}"/>
                  </a:ext>
                </a:extLst>
              </p:cNvPr>
              <p:cNvSpPr txBox="1"/>
              <p:nvPr/>
            </p:nvSpPr>
            <p:spPr>
              <a:xfrm>
                <a:off x="1431897" y="2947026"/>
                <a:ext cx="1403497" cy="558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dirty="0"/>
                  <a:t>Acquirer</a:t>
                </a:r>
              </a:p>
              <a:p>
                <a:pPr algn="ctr"/>
                <a:r>
                  <a:rPr lang="en-US" sz="1300" dirty="0"/>
                  <a:t>ESOP</a:t>
                </a:r>
              </a:p>
            </p:txBody>
          </p:sp>
        </p:grp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AE880496-455C-4FE8-B15F-F0A17C80DA25}"/>
                </a:ext>
              </a:extLst>
            </p:cNvPr>
            <p:cNvCxnSpPr/>
            <p:nvPr/>
          </p:nvCxnSpPr>
          <p:spPr bwMode="auto">
            <a:xfrm flipV="1">
              <a:off x="2508803" y="2895600"/>
              <a:ext cx="0" cy="502920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none" w="lg" len="med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906FFBD2-58E3-439C-8A97-54627CE6AEFA}"/>
                </a:ext>
              </a:extLst>
            </p:cNvPr>
            <p:cNvCxnSpPr/>
            <p:nvPr/>
          </p:nvCxnSpPr>
          <p:spPr bwMode="auto">
            <a:xfrm flipV="1">
              <a:off x="3478277" y="2898722"/>
              <a:ext cx="0" cy="502920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none" w="lg" len="med"/>
            </a:ln>
            <a:effectLst/>
          </p:spPr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D19670C-88BC-4DCA-BB73-26492F86F018}"/>
                </a:ext>
              </a:extLst>
            </p:cNvPr>
            <p:cNvSpPr txBox="1"/>
            <p:nvPr/>
          </p:nvSpPr>
          <p:spPr>
            <a:xfrm>
              <a:off x="1371600" y="2982724"/>
              <a:ext cx="793617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0" dirty="0">
                  <a:solidFill>
                    <a:schemeClr val="tx1"/>
                  </a:solidFill>
                </a:rPr>
                <a:t>Note</a:t>
              </a:r>
              <a:r>
                <a:rPr lang="en-US" sz="1300" b="0" dirty="0">
                  <a:solidFill>
                    <a:schemeClr val="tx1"/>
                  </a:solidFill>
                </a:rPr>
                <a:t> </a:t>
              </a:r>
              <a:r>
                <a:rPr lang="en-US" sz="1000" b="0" dirty="0">
                  <a:solidFill>
                    <a:schemeClr val="tx1"/>
                  </a:solidFill>
                </a:rPr>
                <a:t>Repaid</a:t>
              </a: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0CFB2B13-D6E3-4E8F-971C-84B71A5F6EDB}"/>
                </a:ext>
              </a:extLst>
            </p:cNvPr>
            <p:cNvGrpSpPr/>
            <p:nvPr/>
          </p:nvGrpSpPr>
          <p:grpSpPr>
            <a:xfrm>
              <a:off x="3526045" y="3048000"/>
              <a:ext cx="287707" cy="277000"/>
              <a:chOff x="4025380" y="2371650"/>
              <a:chExt cx="326068" cy="313933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F4C7DDF6-F14B-4226-8C5C-7AB5ABCFFAD7}"/>
                  </a:ext>
                </a:extLst>
              </p:cNvPr>
              <p:cNvSpPr/>
              <p:nvPr/>
            </p:nvSpPr>
            <p:spPr bwMode="auto">
              <a:xfrm>
                <a:off x="4046646" y="2398851"/>
                <a:ext cx="248100" cy="246888"/>
              </a:xfrm>
              <a:prstGeom prst="ellipse">
                <a:avLst/>
              </a:prstGeom>
              <a:gradFill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50000">
                    <a:schemeClr val="bg1"/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80682" tIns="40341" rIns="80682" bIns="40341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806867"/>
                <a:endParaRPr lang="en-US" sz="1300">
                  <a:ea typeface="Geneva" pitchFamily="1" charset="-128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29C4C08-E2FF-4248-BF98-47FD01BA1D7D}"/>
                  </a:ext>
                </a:extLst>
              </p:cNvPr>
              <p:cNvSpPr txBox="1"/>
              <p:nvPr/>
            </p:nvSpPr>
            <p:spPr>
              <a:xfrm>
                <a:off x="4025380" y="2371650"/>
                <a:ext cx="326068" cy="313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340105F-14E0-452A-9987-6EE8763F8F84}"/>
              </a:ext>
            </a:extLst>
          </p:cNvPr>
          <p:cNvGrpSpPr/>
          <p:nvPr/>
        </p:nvGrpSpPr>
        <p:grpSpPr>
          <a:xfrm>
            <a:off x="7682583" y="1505612"/>
            <a:ext cx="1322814" cy="519933"/>
            <a:chOff x="1382234" y="2923954"/>
            <a:chExt cx="1499189" cy="58925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7" name="Rounded Rectangle 33">
              <a:extLst>
                <a:ext uri="{FF2B5EF4-FFF2-40B4-BE49-F238E27FC236}">
                  <a16:creationId xmlns:a16="http://schemas.microsoft.com/office/drawing/2014/main" id="{FB99AD9E-264A-495C-AEE1-4DE2B36A32B6}"/>
                </a:ext>
              </a:extLst>
            </p:cNvPr>
            <p:cNvSpPr/>
            <p:nvPr/>
          </p:nvSpPr>
          <p:spPr bwMode="auto">
            <a:xfrm>
              <a:off x="1382234" y="2923954"/>
              <a:ext cx="1499189" cy="589256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0682" tIns="40341" rIns="80682" bIns="40341" numCol="1" rtlCol="0" anchor="t" anchorCtr="0" compatLnSpc="1">
              <a:prstTxWarp prst="textNoShape">
                <a:avLst/>
              </a:prstTxWarp>
            </a:bodyPr>
            <a:lstStyle/>
            <a:p>
              <a:pPr algn="l" eaLnBrk="0" hangingPunct="0"/>
              <a:endParaRPr lang="en-US" sz="130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15012D7-9B8F-4AAB-B6BF-789B8D71839D}"/>
                </a:ext>
              </a:extLst>
            </p:cNvPr>
            <p:cNvSpPr txBox="1"/>
            <p:nvPr/>
          </p:nvSpPr>
          <p:spPr>
            <a:xfrm>
              <a:off x="1435394" y="2945014"/>
              <a:ext cx="1403497" cy="558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/>
                <a:t>Acquirer</a:t>
              </a:r>
            </a:p>
            <a:p>
              <a:pPr algn="ctr"/>
              <a:r>
                <a:rPr lang="en-US" sz="1200" dirty="0"/>
                <a:t>(ESOP Owned)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CC2F931-F8AA-4AE7-9DC6-949BD7BE4BBC}"/>
              </a:ext>
            </a:extLst>
          </p:cNvPr>
          <p:cNvGrpSpPr/>
          <p:nvPr/>
        </p:nvGrpSpPr>
        <p:grpSpPr>
          <a:xfrm>
            <a:off x="7707589" y="3805080"/>
            <a:ext cx="1322814" cy="519932"/>
            <a:chOff x="1382234" y="2923954"/>
            <a:chExt cx="1499189" cy="58925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70" name="Rounded Rectangle 36">
              <a:extLst>
                <a:ext uri="{FF2B5EF4-FFF2-40B4-BE49-F238E27FC236}">
                  <a16:creationId xmlns:a16="http://schemas.microsoft.com/office/drawing/2014/main" id="{9FF0F0ED-6B10-45EE-AA91-D38A95452864}"/>
                </a:ext>
              </a:extLst>
            </p:cNvPr>
            <p:cNvSpPr/>
            <p:nvPr/>
          </p:nvSpPr>
          <p:spPr bwMode="auto">
            <a:xfrm>
              <a:off x="1382234" y="2923954"/>
              <a:ext cx="1499189" cy="589256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0682" tIns="40341" rIns="80682" bIns="40341" numCol="1" rtlCol="0" anchor="t" anchorCtr="0" compatLnSpc="1">
              <a:prstTxWarp prst="textNoShape">
                <a:avLst/>
              </a:prstTxWarp>
            </a:bodyPr>
            <a:lstStyle/>
            <a:p>
              <a:pPr algn="l" eaLnBrk="0" hangingPunct="0"/>
              <a:endParaRPr lang="en-US" sz="130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2D2F558-FB57-4D88-9D63-6F2D259BEA40}"/>
                </a:ext>
              </a:extLst>
            </p:cNvPr>
            <p:cNvSpPr txBox="1"/>
            <p:nvPr/>
          </p:nvSpPr>
          <p:spPr>
            <a:xfrm>
              <a:off x="1435394" y="2945014"/>
              <a:ext cx="1403497" cy="55810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/>
                <a:t>Bank and/or Acquirer</a:t>
              </a:r>
            </a:p>
          </p:txBody>
        </p: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28E666B-27D0-45DA-B024-9A2BFE58AD7B}"/>
              </a:ext>
            </a:extLst>
          </p:cNvPr>
          <p:cNvCxnSpPr>
            <a:cxnSpLocks/>
          </p:cNvCxnSpPr>
          <p:nvPr/>
        </p:nvCxnSpPr>
        <p:spPr bwMode="auto">
          <a:xfrm flipV="1">
            <a:off x="8400176" y="2039012"/>
            <a:ext cx="0" cy="50292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</p:spPr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DB32BD8-58C5-4D37-84FA-CF9DE100AD88}"/>
              </a:ext>
            </a:extLst>
          </p:cNvPr>
          <p:cNvGrpSpPr/>
          <p:nvPr/>
        </p:nvGrpSpPr>
        <p:grpSpPr>
          <a:xfrm>
            <a:off x="8493469" y="2191412"/>
            <a:ext cx="287707" cy="276999"/>
            <a:chOff x="4025380" y="2380809"/>
            <a:chExt cx="326068" cy="313932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082510A-326D-46C4-85E4-F40367F66AEE}"/>
                </a:ext>
              </a:extLst>
            </p:cNvPr>
            <p:cNvSpPr/>
            <p:nvPr/>
          </p:nvSpPr>
          <p:spPr bwMode="auto">
            <a:xfrm>
              <a:off x="4046646" y="2398851"/>
              <a:ext cx="248100" cy="246888"/>
            </a:xfrm>
            <a:prstGeom prst="ellipse">
              <a:avLst/>
            </a:prstGeom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0682" tIns="40341" rIns="80682" bIns="40341" numCol="1" rtlCol="0" anchor="t" anchorCtr="0" compatLnSpc="1">
              <a:prstTxWarp prst="textNoShape">
                <a:avLst/>
              </a:prstTxWarp>
            </a:bodyPr>
            <a:lstStyle/>
            <a:p>
              <a:pPr defTabSz="806867"/>
              <a:endParaRPr lang="en-US" sz="1200">
                <a:ea typeface="Geneva" pitchFamily="1" charset="-128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0CF0C4F-B1CF-4395-AF2A-8B701672BBA2}"/>
                </a:ext>
              </a:extLst>
            </p:cNvPr>
            <p:cNvSpPr txBox="1"/>
            <p:nvPr/>
          </p:nvSpPr>
          <p:spPr>
            <a:xfrm>
              <a:off x="4025380" y="2380809"/>
              <a:ext cx="326068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5B8EFCC7-6CD2-4966-8EF8-7205135A5129}"/>
              </a:ext>
            </a:extLst>
          </p:cNvPr>
          <p:cNvSpPr txBox="1"/>
          <p:nvPr/>
        </p:nvSpPr>
        <p:spPr>
          <a:xfrm>
            <a:off x="7592742" y="3543893"/>
            <a:ext cx="6614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>
                <a:solidFill>
                  <a:schemeClr val="tx1"/>
                </a:solidFill>
              </a:rPr>
              <a:t>Note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F28A26E3-82E0-4122-BF28-C0CE27D3ABFE}"/>
              </a:ext>
            </a:extLst>
          </p:cNvPr>
          <p:cNvCxnSpPr>
            <a:cxnSpLocks/>
          </p:cNvCxnSpPr>
          <p:nvPr/>
        </p:nvCxnSpPr>
        <p:spPr bwMode="auto">
          <a:xfrm>
            <a:off x="5364475" y="2298137"/>
            <a:ext cx="2297969" cy="34172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lg" len="med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D6FC097-727A-4E62-BCCF-2625A514739C}"/>
              </a:ext>
            </a:extLst>
          </p:cNvPr>
          <p:cNvCxnSpPr>
            <a:cxnSpLocks/>
          </p:cNvCxnSpPr>
          <p:nvPr/>
        </p:nvCxnSpPr>
        <p:spPr bwMode="auto">
          <a:xfrm>
            <a:off x="5366390" y="2417975"/>
            <a:ext cx="2316193" cy="356407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med"/>
          </a:ln>
          <a:effectLst/>
        </p:spPr>
      </p:cxn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8F25683-37AD-40C7-B6CB-3E4D6A36813F}"/>
              </a:ext>
            </a:extLst>
          </p:cNvPr>
          <p:cNvGrpSpPr/>
          <p:nvPr/>
        </p:nvGrpSpPr>
        <p:grpSpPr>
          <a:xfrm>
            <a:off x="6436069" y="2381040"/>
            <a:ext cx="287707" cy="276999"/>
            <a:chOff x="4025380" y="2371650"/>
            <a:chExt cx="326068" cy="313933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606C7DA7-0106-4959-A083-04A0D214F11A}"/>
                </a:ext>
              </a:extLst>
            </p:cNvPr>
            <p:cNvSpPr/>
            <p:nvPr/>
          </p:nvSpPr>
          <p:spPr bwMode="auto">
            <a:xfrm>
              <a:off x="4046646" y="2398851"/>
              <a:ext cx="248100" cy="246888"/>
            </a:xfrm>
            <a:prstGeom prst="ellipse">
              <a:avLst/>
            </a:prstGeom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0682" tIns="40341" rIns="80682" bIns="40341" numCol="1" rtlCol="0" anchor="t" anchorCtr="0" compatLnSpc="1">
              <a:prstTxWarp prst="textNoShape">
                <a:avLst/>
              </a:prstTxWarp>
            </a:bodyPr>
            <a:lstStyle/>
            <a:p>
              <a:pPr defTabSz="806867"/>
              <a:endParaRPr lang="en-US" sz="1200">
                <a:ea typeface="Geneva" pitchFamily="1" charset="-128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107E97A-EA82-4F54-B25E-7D0085A7A90D}"/>
                </a:ext>
              </a:extLst>
            </p:cNvPr>
            <p:cNvSpPr txBox="1"/>
            <p:nvPr/>
          </p:nvSpPr>
          <p:spPr>
            <a:xfrm>
              <a:off x="4025380" y="2371650"/>
              <a:ext cx="326068" cy="313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2318FE51-1F91-4500-A6EE-4BC1F6DD4A86}"/>
              </a:ext>
            </a:extLst>
          </p:cNvPr>
          <p:cNvSpPr txBox="1"/>
          <p:nvPr/>
        </p:nvSpPr>
        <p:spPr>
          <a:xfrm rot="540000">
            <a:off x="5440544" y="2620776"/>
            <a:ext cx="15977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>
                <a:solidFill>
                  <a:schemeClr val="tx1"/>
                </a:solidFill>
              </a:rPr>
              <a:t>Acquirer Stock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B20BB67-77C3-4F0D-974F-44695DE51984}"/>
              </a:ext>
            </a:extLst>
          </p:cNvPr>
          <p:cNvSpPr txBox="1"/>
          <p:nvPr/>
        </p:nvSpPr>
        <p:spPr>
          <a:xfrm rot="540000">
            <a:off x="6706003" y="3099135"/>
            <a:ext cx="1225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>
                <a:solidFill>
                  <a:schemeClr val="tx1"/>
                </a:solidFill>
              </a:rPr>
              <a:t>Target Stock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CC83E03-D3C4-468F-BF22-6BDB3E2AA546}"/>
              </a:ext>
            </a:extLst>
          </p:cNvPr>
          <p:cNvSpPr txBox="1"/>
          <p:nvPr/>
        </p:nvSpPr>
        <p:spPr>
          <a:xfrm>
            <a:off x="1954439" y="1102977"/>
            <a:ext cx="739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/>
              <a:t>3)  Merger of Target into Acquiring ESOP-Owned Company</a:t>
            </a:r>
          </a:p>
        </p:txBody>
      </p:sp>
      <p:sp>
        <p:nvSpPr>
          <p:cNvPr id="85" name="Rounded Rectangle 51">
            <a:extLst>
              <a:ext uri="{FF2B5EF4-FFF2-40B4-BE49-F238E27FC236}">
                <a16:creationId xmlns:a16="http://schemas.microsoft.com/office/drawing/2014/main" id="{24FB5114-14BC-40AD-A579-AAC833424206}"/>
              </a:ext>
            </a:extLst>
          </p:cNvPr>
          <p:cNvSpPr/>
          <p:nvPr/>
        </p:nvSpPr>
        <p:spPr bwMode="auto">
          <a:xfrm>
            <a:off x="7713850" y="2582625"/>
            <a:ext cx="1322814" cy="68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682" tIns="40341" rIns="80682" bIns="40341" numCol="1" rtlCol="0" anchor="t" anchorCtr="0" compatLnSpc="1">
            <a:prstTxWarp prst="textNoShape">
              <a:avLst/>
            </a:prstTxWarp>
          </a:bodyPr>
          <a:lstStyle/>
          <a:p>
            <a:pPr algn="l" eaLnBrk="0" hangingPunct="0"/>
            <a:endParaRPr lang="en-US" sz="130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B161FBD-DA08-45A5-85E6-F5D10FF64947}"/>
              </a:ext>
            </a:extLst>
          </p:cNvPr>
          <p:cNvSpPr txBox="1"/>
          <p:nvPr/>
        </p:nvSpPr>
        <p:spPr>
          <a:xfrm>
            <a:off x="7760756" y="2684873"/>
            <a:ext cx="1238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/>
              <a:t>Acquisition Subsidiary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78C01CE-89D7-4E0E-8391-A4080F2120FE}"/>
              </a:ext>
            </a:extLst>
          </p:cNvPr>
          <p:cNvGrpSpPr/>
          <p:nvPr/>
        </p:nvGrpSpPr>
        <p:grpSpPr>
          <a:xfrm>
            <a:off x="6368512" y="2792369"/>
            <a:ext cx="287707" cy="276999"/>
            <a:chOff x="4025380" y="2885366"/>
            <a:chExt cx="326068" cy="313933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D7B03637-E134-427D-A40E-5FD6DE180802}"/>
                </a:ext>
              </a:extLst>
            </p:cNvPr>
            <p:cNvSpPr/>
            <p:nvPr/>
          </p:nvSpPr>
          <p:spPr bwMode="auto">
            <a:xfrm>
              <a:off x="4046646" y="2916629"/>
              <a:ext cx="248100" cy="246888"/>
            </a:xfrm>
            <a:prstGeom prst="ellipse">
              <a:avLst/>
            </a:prstGeom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0682" tIns="40341" rIns="80682" bIns="40341" numCol="1" rtlCol="0" anchor="t" anchorCtr="0" compatLnSpc="1">
              <a:prstTxWarp prst="textNoShape">
                <a:avLst/>
              </a:prstTxWarp>
            </a:bodyPr>
            <a:lstStyle/>
            <a:p>
              <a:pPr defTabSz="806867"/>
              <a:endParaRPr lang="en-US" sz="1200">
                <a:ea typeface="Geneva" pitchFamily="1" charset="-128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E64D89E-3CC5-4996-A5DB-46B384850D9E}"/>
                </a:ext>
              </a:extLst>
            </p:cNvPr>
            <p:cNvSpPr txBox="1"/>
            <p:nvPr/>
          </p:nvSpPr>
          <p:spPr>
            <a:xfrm>
              <a:off x="4025380" y="2885366"/>
              <a:ext cx="326068" cy="313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7E670840-C5E2-4303-A7E1-F7CFC04288D6}"/>
              </a:ext>
            </a:extLst>
          </p:cNvPr>
          <p:cNvSpPr txBox="1"/>
          <p:nvPr/>
        </p:nvSpPr>
        <p:spPr>
          <a:xfrm rot="540000">
            <a:off x="7065694" y="2710495"/>
            <a:ext cx="787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>
                <a:solidFill>
                  <a:schemeClr val="tx1"/>
                </a:solidFill>
              </a:rPr>
              <a:t>Note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A10B8DEB-9471-4857-9E0D-89F96592F86D}"/>
              </a:ext>
            </a:extLst>
          </p:cNvPr>
          <p:cNvCxnSpPr>
            <a:cxnSpLocks/>
          </p:cNvCxnSpPr>
          <p:nvPr/>
        </p:nvCxnSpPr>
        <p:spPr bwMode="auto">
          <a:xfrm flipV="1">
            <a:off x="8171999" y="3320592"/>
            <a:ext cx="0" cy="455917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</p:spPr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CAFFD8B7-B8A6-4BFC-AB87-209A83DD1EEA}"/>
              </a:ext>
            </a:extLst>
          </p:cNvPr>
          <p:cNvSpPr txBox="1"/>
          <p:nvPr/>
        </p:nvSpPr>
        <p:spPr>
          <a:xfrm>
            <a:off x="8684182" y="3545391"/>
            <a:ext cx="9469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>
                <a:solidFill>
                  <a:schemeClr val="tx1"/>
                </a:solidFill>
              </a:rPr>
              <a:t>$$ Cash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D759984-151B-42AD-9664-53C977933C03}"/>
              </a:ext>
            </a:extLst>
          </p:cNvPr>
          <p:cNvSpPr txBox="1"/>
          <p:nvPr/>
        </p:nvSpPr>
        <p:spPr>
          <a:xfrm>
            <a:off x="2316914" y="4382292"/>
            <a:ext cx="7703386" cy="2133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2575" indent="-302575">
              <a:spcBef>
                <a:spcPts val="1059"/>
              </a:spcBef>
              <a:buFont typeface="+mj-lt"/>
              <a:buAutoNum type="arabicPeriod" startAt="4"/>
            </a:pPr>
            <a:r>
              <a:rPr lang="en-US" sz="1400" dirty="0">
                <a:solidFill>
                  <a:srgbClr val="002060"/>
                </a:solidFill>
              </a:rPr>
              <a:t>ESOP-owned acquirer forms Acquisition Subsidiary</a:t>
            </a:r>
          </a:p>
          <a:p>
            <a:pPr marL="302575" indent="-302575">
              <a:spcBef>
                <a:spcPts val="1059"/>
              </a:spcBef>
              <a:buFont typeface="+mj-lt"/>
              <a:buAutoNum type="arabicPeriod" startAt="4"/>
            </a:pPr>
            <a:r>
              <a:rPr lang="en-US" sz="1400" dirty="0">
                <a:solidFill>
                  <a:srgbClr val="002060"/>
                </a:solidFill>
              </a:rPr>
              <a:t>Acquisition subsidiary borrows money from Bank or Acquirer</a:t>
            </a:r>
          </a:p>
          <a:p>
            <a:pPr marL="302575" indent="-302575">
              <a:spcBef>
                <a:spcPts val="1059"/>
              </a:spcBef>
              <a:buFont typeface="+mj-lt"/>
              <a:buAutoNum type="arabicPeriod" startAt="4"/>
            </a:pPr>
            <a:r>
              <a:rPr lang="en-US" sz="1400" dirty="0">
                <a:solidFill>
                  <a:srgbClr val="002060"/>
                </a:solidFill>
              </a:rPr>
              <a:t>Acquisition Subsidiary loans proceeds to Target who then loans the proceeds to the Target ESOP</a:t>
            </a:r>
          </a:p>
          <a:p>
            <a:pPr marL="302575" indent="-302575">
              <a:spcBef>
                <a:spcPts val="1059"/>
              </a:spcBef>
              <a:buFont typeface="+mj-lt"/>
              <a:buAutoNum type="arabicPeriod" startAt="4"/>
            </a:pPr>
            <a:r>
              <a:rPr lang="en-US" sz="1400" dirty="0">
                <a:solidFill>
                  <a:srgbClr val="002060"/>
                </a:solidFill>
              </a:rPr>
              <a:t>Target ESOP uses loan proceeds to repay note due to Selling Stockholders</a:t>
            </a:r>
          </a:p>
          <a:p>
            <a:pPr marL="302575" indent="-302575">
              <a:spcBef>
                <a:spcPts val="1059"/>
              </a:spcBef>
              <a:buFont typeface="+mj-lt"/>
              <a:buAutoNum type="arabicPeriod" startAt="4"/>
            </a:pPr>
            <a:r>
              <a:rPr lang="en-US" sz="1400" dirty="0">
                <a:solidFill>
                  <a:srgbClr val="002060"/>
                </a:solidFill>
              </a:rPr>
              <a:t>Target ESOP merged into Acquirer ESOP. Target merges with the  Acquisition Subsidiary and Target </a:t>
            </a:r>
            <a:r>
              <a:rPr lang="en-US" sz="1400" b="0" dirty="0">
                <a:solidFill>
                  <a:srgbClr val="002060"/>
                </a:solidFill>
              </a:rPr>
              <a:t>(now “Acquirer”)</a:t>
            </a:r>
            <a:r>
              <a:rPr lang="en-US" sz="1400" dirty="0">
                <a:solidFill>
                  <a:srgbClr val="002060"/>
                </a:solidFill>
              </a:rPr>
              <a:t> ESOP receives Acquirer stock in exchange for 100% of Target Stock</a:t>
            </a:r>
          </a:p>
          <a:p>
            <a:pPr marL="201717" indent="-201717">
              <a:buAutoNum type="arabicPeriod" startAt="4"/>
            </a:pPr>
            <a:endParaRPr lang="en-US" sz="1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910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Option Years</a:t>
            </a:r>
            <a:br>
              <a:rPr lang="en-US" sz="2000" dirty="0"/>
            </a:br>
            <a:r>
              <a:rPr lang="en-US" sz="2000" dirty="0">
                <a:solidFill>
                  <a:schemeClr val="accent4"/>
                </a:solidFill>
              </a:rPr>
              <a:t>Distributions / Optional Contributions / Warrant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799A-E6B3-4F06-95E2-B957ABAF6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01168" lvl="1" indent="0">
              <a:lnSpc>
                <a:spcPct val="110000"/>
              </a:lnSpc>
              <a:buNone/>
            </a:pPr>
            <a:r>
              <a:rPr lang="en-US" sz="2000" dirty="0"/>
              <a:t>This group of options have a commonality in that they are not cash flow producing to the company but rather are intended to support a specific purpose or need</a:t>
            </a:r>
          </a:p>
          <a:p>
            <a:pPr marL="201168" lvl="1" indent="0">
              <a:lnSpc>
                <a:spcPct val="110000"/>
              </a:lnSpc>
              <a:buNone/>
            </a:pPr>
            <a:endParaRPr lang="en-US" sz="2000" dirty="0"/>
          </a:p>
          <a:p>
            <a:pPr marL="201168" lvl="1" indent="0">
              <a:lnSpc>
                <a:spcPct val="110000"/>
              </a:lnSpc>
              <a:buNone/>
            </a:pPr>
            <a:r>
              <a:rPr lang="en-US" sz="2000" dirty="0"/>
              <a:t>Be advised that in each case, $$ applied will NOT be available to the company in the future</a:t>
            </a:r>
          </a:p>
          <a:p>
            <a:pPr marL="201168" lvl="1" indent="0">
              <a:lnSpc>
                <a:spcPct val="110000"/>
              </a:lnSpc>
              <a:buNone/>
            </a:pPr>
            <a:endParaRPr lang="en-US" sz="2000" dirty="0"/>
          </a:p>
          <a:p>
            <a:pPr marL="201168" lvl="1" indent="0">
              <a:lnSpc>
                <a:spcPct val="110000"/>
              </a:lnSpc>
              <a:buNone/>
            </a:pPr>
            <a:r>
              <a:rPr lang="en-US" sz="2000" b="1" dirty="0"/>
              <a:t>Distributions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May be effected to enhance employee benefits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Distributions are generally a cash use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To the extent that distributions flow to unallocated shares, they may be applied to pay or pre-pay the internal loan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Be aware of the attendant acceleration of the release of shares from suspense, it’s potential “haves and have nots” and repurchase liability implications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Distributions are allocated relative to the number of shares in an employees “account” … which may be very different from an allocation based on relative compensation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02605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Option Years</a:t>
            </a:r>
            <a:br>
              <a:rPr lang="en-US" sz="2000" dirty="0"/>
            </a:br>
            <a:r>
              <a:rPr lang="en-US" sz="2000" dirty="0">
                <a:solidFill>
                  <a:schemeClr val="accent4"/>
                </a:solidFill>
              </a:rPr>
              <a:t>Distributions / Optional Contributions / Warrant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799A-E6B3-4F06-95E2-B957ABAF6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lnSpc>
                <a:spcPct val="150000"/>
              </a:lnSpc>
              <a:buNone/>
            </a:pPr>
            <a:r>
              <a:rPr lang="en-US" sz="2000" b="1" dirty="0"/>
              <a:t>Optional Contributions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May be effected to enhance employee benefits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Has a targeted annual benefit level been considered in your ESOP’s formation?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Contributions are typically allocated based on relative compensation 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A cash use if not applied to the repayment of the internal loan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Cash in the ESOP supports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Pre-funding of impending repurchase liabilities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“Re-Balancing” to solve “have and have nots” issues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“Segregation” to solve inactive shareholder issues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50550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Option Years</a:t>
            </a:r>
            <a:br>
              <a:rPr lang="en-US" sz="2000" dirty="0"/>
            </a:br>
            <a:r>
              <a:rPr lang="en-US" sz="2000" dirty="0">
                <a:solidFill>
                  <a:schemeClr val="accent4"/>
                </a:solidFill>
              </a:rPr>
              <a:t>Distributions / Optional Contributions / Warrant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799A-E6B3-4F06-95E2-B957ABAF6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01168" lvl="1" indent="0">
              <a:lnSpc>
                <a:spcPct val="150000"/>
              </a:lnSpc>
              <a:buNone/>
            </a:pPr>
            <a:r>
              <a:rPr lang="en-US" sz="2000" b="1" dirty="0"/>
              <a:t>Warrant Call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Warrants may be issued to: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Produce a targeted pro-forma yield on seller notes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Provide potential equity upside to the seller should the company outperform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Incent near-term ESOP formation when the seller anticipates future value growth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# of Warrants and exercise price based upon the post-trans. value and negotiations with the ESOP Trustee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Often a 10-year warrant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While a ”non-productive” use of cash, an early warrant call may halt value accretion to non-ESOP investors (in favor of the ESOP participants) in the company that continues to build value at a strong pace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The warrant call may effectively arbitrage 15% annual value growth with 3% senior bank debt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73261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Repurchase Liability</a:t>
            </a:r>
            <a:endParaRPr lang="en-US" sz="4000" dirty="0">
              <a:solidFill>
                <a:srgbClr val="78311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799A-E6B3-4F06-95E2-B957ABAF6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01168" lvl="1" indent="0">
              <a:lnSpc>
                <a:spcPct val="150000"/>
              </a:lnSpc>
              <a:buNone/>
            </a:pPr>
            <a:r>
              <a:rPr lang="en-US" sz="2000" dirty="0"/>
              <a:t>Amortization of the “Inside Loan” over an extended period of time can help a company to: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Manage its repurchase obligations in the long term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Slows down the allocation of shares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Cash requirements, related to the future repurchase of shares allocated from suspense, are spread over a longer period of time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Manage benefit levels to current and future participants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Spreads out the allocation of shares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More even benefit to participants from year-to-year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Maintains pool of shares for new participants further into the future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Alas, the company will eventually be required to provide liquidity to its employee shareholders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Best practices dictate that a repurchase liability study be performed on a regular basis (every three years?) to assist in cash flow planning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Study brings the additional benefit of identifying impending employee turnover and share concentration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2927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8CB633-B932-4BDB-87FC-6B82E514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6059"/>
          </a:xfrm>
        </p:spPr>
        <p:txBody>
          <a:bodyPr>
            <a:noAutofit/>
          </a:bodyPr>
          <a:lstStyle/>
          <a:p>
            <a:r>
              <a:rPr lang="en-US" sz="4000" dirty="0"/>
              <a:t>Following the Cash through the Life of an ESOP</a:t>
            </a:r>
            <a:br>
              <a:rPr lang="en-US" sz="4000" dirty="0"/>
            </a:br>
            <a:r>
              <a:rPr lang="en-US" sz="2400" dirty="0">
                <a:solidFill>
                  <a:schemeClr val="accent4"/>
                </a:solidFill>
              </a:rPr>
              <a:t>Cash Flow Moments</a:t>
            </a:r>
            <a:endParaRPr lang="en-US" sz="4000" dirty="0">
              <a:solidFill>
                <a:schemeClr val="accent4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A872AD-A04C-467A-A1F8-916AA0486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Financing the ESOP - Where does the money come from?</a:t>
            </a:r>
          </a:p>
          <a:p>
            <a:pPr lvl="1"/>
            <a:r>
              <a:rPr lang="en-US" dirty="0"/>
              <a:t>Annual Flow of Funds Post-Closing</a:t>
            </a:r>
          </a:p>
          <a:p>
            <a:pPr lvl="1"/>
            <a:r>
              <a:rPr lang="en-US" dirty="0"/>
              <a:t>The Deleveraging Years</a:t>
            </a:r>
          </a:p>
          <a:p>
            <a:pPr lvl="1"/>
            <a:r>
              <a:rPr lang="en-US" dirty="0"/>
              <a:t>The Option Years</a:t>
            </a:r>
          </a:p>
          <a:p>
            <a:pPr lvl="2"/>
            <a:r>
              <a:rPr lang="en-US" dirty="0"/>
              <a:t>Organic Investment</a:t>
            </a:r>
          </a:p>
          <a:p>
            <a:pPr lvl="2"/>
            <a:r>
              <a:rPr lang="en-US" dirty="0"/>
              <a:t>Seller Note Refinancing</a:t>
            </a:r>
          </a:p>
          <a:p>
            <a:pPr lvl="2"/>
            <a:r>
              <a:rPr lang="en-US" dirty="0"/>
              <a:t>Acquisitions</a:t>
            </a:r>
          </a:p>
          <a:p>
            <a:pPr lvl="2"/>
            <a:r>
              <a:rPr lang="en-US" dirty="0"/>
              <a:t>Distributions / Optional Contributions / Warrant Call</a:t>
            </a:r>
          </a:p>
          <a:p>
            <a:pPr lvl="1"/>
            <a:r>
              <a:rPr lang="en-US" dirty="0"/>
              <a:t>Repurchase Liability</a:t>
            </a:r>
          </a:p>
          <a:p>
            <a:pPr lvl="1"/>
            <a:r>
              <a:rPr lang="en-US" dirty="0"/>
              <a:t>Other Mature ESOP Issues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32B24-E64D-4FD9-8EF7-05E3B4C8F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5078" y="6484690"/>
            <a:ext cx="4822804" cy="334549"/>
          </a:xfrm>
        </p:spPr>
        <p:txBody>
          <a:bodyPr/>
          <a:lstStyle/>
          <a:p>
            <a:r>
              <a:rPr lang="en-US" dirty="0"/>
              <a:t>2020 Employee ownership Conference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23694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Repurchase Liability</a:t>
            </a:r>
            <a:endParaRPr lang="en-US" sz="4000" dirty="0">
              <a:solidFill>
                <a:srgbClr val="78311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799A-E6B3-4F06-95E2-B957ABAF6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lnSpc>
                <a:spcPct val="150000"/>
              </a:lnSpc>
            </a:pPr>
            <a:r>
              <a:rPr lang="en-US" sz="2000" dirty="0"/>
              <a:t>The repurchase liability’s immediate cash impact may be managed via original corporate distribution policy elections  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Companies may choose to delay distributions for terminations other than death, disability or retirement</a:t>
            </a:r>
          </a:p>
          <a:p>
            <a:pPr lvl="3">
              <a:lnSpc>
                <a:spcPct val="150000"/>
              </a:lnSpc>
            </a:pPr>
            <a:r>
              <a:rPr lang="en-US" sz="1200" dirty="0" err="1"/>
              <a:t>ie</a:t>
            </a:r>
            <a:r>
              <a:rPr lang="en-US" sz="1200" dirty="0"/>
              <a:t>. Until the sixth year following the terminating event or in some cases until the loan is repaid</a:t>
            </a:r>
          </a:p>
          <a:p>
            <a:pPr lvl="3">
              <a:lnSpc>
                <a:spcPct val="150000"/>
              </a:lnSpc>
            </a:pPr>
            <a:r>
              <a:rPr lang="en-US" sz="1200" dirty="0"/>
              <a:t>The timing and form in which distributions are paid have consequences which need to be considered when making distribution policy decisions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Practically, the first significant repurchase liability event is often anticipated at ESOP-Year-10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Employees who attain the age of 55 and have participated in the ESOP for 10-years have he option to diversify 25% of their ESOP interest into other investments 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A subsequent 25% diversification option occurs at age 60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However every plan is specific unto itself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How will you structure your plan document?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What does your existing plan document say?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How do these apply to your demographics?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778625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Summary</a:t>
            </a:r>
            <a:br>
              <a:rPr lang="en-US" sz="2400" dirty="0"/>
            </a:br>
            <a:r>
              <a:rPr lang="en-US" sz="2400" dirty="0">
                <a:solidFill>
                  <a:schemeClr val="accent4"/>
                </a:solidFill>
              </a:rPr>
              <a:t>The Anticipated Cash Flow Pattern of the Well-Structured ESOP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8987EB-CAE1-446C-9274-199D1CDFE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018" y="1539941"/>
            <a:ext cx="8229600" cy="44117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9C125F-9E8A-40DD-90E1-4CA9D8F081EE}"/>
              </a:ext>
            </a:extLst>
          </p:cNvPr>
          <p:cNvSpPr txBox="1"/>
          <p:nvPr/>
        </p:nvSpPr>
        <p:spPr>
          <a:xfrm>
            <a:off x="7813964" y="5805647"/>
            <a:ext cx="4230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Note: The company is also advised to note the potential impact of SARs Options, and other such equity incentive payments on the cash flow stream</a:t>
            </a:r>
          </a:p>
        </p:txBody>
      </p:sp>
    </p:spTree>
    <p:extLst>
      <p:ext uri="{BB962C8B-B14F-4D97-AF65-F5344CB8AC3E}">
        <p14:creationId xmlns:p14="http://schemas.microsoft.com/office/powerpoint/2010/main" val="1641820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193DF-00D0-4DE5-B90A-7636F8428E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607384-C5CA-4461-A9E8-C75C17A5D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034198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4A7A0-0AD7-469F-BB99-602D919B2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Financing the ESOP Transaction</a:t>
            </a:r>
            <a:br>
              <a:rPr lang="en-US" dirty="0"/>
            </a:br>
            <a:r>
              <a:rPr lang="en-US" sz="2400" dirty="0">
                <a:solidFill>
                  <a:schemeClr val="accent4"/>
                </a:solidFill>
              </a:rPr>
              <a:t>Where does the money come from?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B57422-5B34-4CB2-8180-795438B4F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254050-9981-4D7E-A47B-3328076552D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17920" y="1373984"/>
            <a:ext cx="4937760" cy="4336951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Borrowers and Lenders typically fill the capital structure from the “Top Down”</a:t>
            </a:r>
          </a:p>
          <a:p>
            <a:pPr marL="841248" lvl="1" indent="-457200"/>
            <a:r>
              <a:rPr lang="en-US" dirty="0"/>
              <a:t>Appropriately maximize the most flexible, lowest cost Senior Debt first</a:t>
            </a:r>
          </a:p>
          <a:p>
            <a:pPr marL="841248" lvl="1" indent="-457200"/>
            <a:r>
              <a:rPr lang="en-US" dirty="0"/>
              <a:t>Consider non-bank forms of senior capital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It is not un-common to see Deeply Subordinated Seller Notes completing the capital stack</a:t>
            </a:r>
          </a:p>
          <a:p>
            <a:pPr marL="841248" lvl="1" indent="-457200"/>
            <a:r>
              <a:rPr lang="en-US" dirty="0"/>
              <a:t>Rights, structure and pricing often similar to preferred stock</a:t>
            </a:r>
          </a:p>
          <a:p>
            <a:pPr marL="841248" lvl="1" indent="-457200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situations where the seller seeks enhanced cash at closing, professional junior capital may be employed to reduce or eliminate seller notes</a:t>
            </a:r>
          </a:p>
          <a:p>
            <a:pPr marL="841248" lvl="1" indent="-457200"/>
            <a:r>
              <a:rPr lang="en-US" dirty="0"/>
              <a:t>Structure must speak to maintaining 100% S-Corp status - if desired</a:t>
            </a:r>
          </a:p>
          <a:p>
            <a:pPr marL="841248" lvl="1" indent="-457200"/>
            <a:r>
              <a:rPr lang="en-US" dirty="0"/>
              <a:t>Corporate sponsors, trustees and advisors should keep an eye on potential event risk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0C7EEFB-D79E-487B-B98A-70F5AE9DA790}"/>
              </a:ext>
            </a:extLst>
          </p:cNvPr>
          <p:cNvGrpSpPr/>
          <p:nvPr/>
        </p:nvGrpSpPr>
        <p:grpSpPr>
          <a:xfrm>
            <a:off x="1458930" y="1373984"/>
            <a:ext cx="3636738" cy="4596593"/>
            <a:chOff x="649233" y="1592421"/>
            <a:chExt cx="3636738" cy="4596593"/>
          </a:xfrm>
        </p:grpSpPr>
        <p:sp>
          <p:nvSpPr>
            <p:cNvPr id="7" name="TextBox 5">
              <a:extLst>
                <a:ext uri="{FF2B5EF4-FFF2-40B4-BE49-F238E27FC236}">
                  <a16:creationId xmlns:a16="http://schemas.microsoft.com/office/drawing/2014/main" id="{9B728599-7594-4A36-AB49-EA60F9765E12}"/>
                </a:ext>
              </a:extLst>
            </p:cNvPr>
            <p:cNvSpPr txBox="1"/>
            <p:nvPr/>
          </p:nvSpPr>
          <p:spPr>
            <a:xfrm rot="16200000">
              <a:off x="-803066" y="3835750"/>
              <a:ext cx="418614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i="1" dirty="0">
                  <a:latin typeface="Calibri Light" panose="020F0302020204030204" pitchFamily="34" charset="0"/>
                </a:rPr>
                <a:t>Typical Private Equity Structure</a:t>
              </a:r>
            </a:p>
          </p:txBody>
        </p:sp>
        <p:sp>
          <p:nvSpPr>
            <p:cNvPr id="8" name="TextBox 6">
              <a:extLst>
                <a:ext uri="{FF2B5EF4-FFF2-40B4-BE49-F238E27FC236}">
                  <a16:creationId xmlns:a16="http://schemas.microsoft.com/office/drawing/2014/main" id="{E4566CED-BFC4-4E04-9669-36A499E70A61}"/>
                </a:ext>
              </a:extLst>
            </p:cNvPr>
            <p:cNvSpPr txBox="1"/>
            <p:nvPr/>
          </p:nvSpPr>
          <p:spPr>
            <a:xfrm rot="16200000">
              <a:off x="2046704" y="3835751"/>
              <a:ext cx="4186145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i="1" dirty="0">
                  <a:latin typeface="Calibri Light" panose="020F0302020204030204" pitchFamily="34" charset="0"/>
                </a:rPr>
                <a:t>Typical ESOP Structure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A1911DE-2BA8-442F-B18B-B6F0C6A3B566}"/>
                </a:ext>
              </a:extLst>
            </p:cNvPr>
            <p:cNvGrpSpPr/>
            <p:nvPr/>
          </p:nvGrpSpPr>
          <p:grpSpPr>
            <a:xfrm>
              <a:off x="649233" y="1600200"/>
              <a:ext cx="3340313" cy="4588814"/>
              <a:chOff x="660492" y="937189"/>
              <a:chExt cx="3571665" cy="5597384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C3D537B1-77F3-45A3-96F6-351BA06D0893}"/>
                  </a:ext>
                </a:extLst>
              </p:cNvPr>
              <p:cNvGrpSpPr/>
              <p:nvPr/>
            </p:nvGrpSpPr>
            <p:grpSpPr>
              <a:xfrm>
                <a:off x="660492" y="937189"/>
                <a:ext cx="3571665" cy="5597384"/>
                <a:chOff x="660492" y="937189"/>
                <a:chExt cx="3571665" cy="5597384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B375328B-CD24-443F-976D-24FB759148D2}"/>
                    </a:ext>
                  </a:extLst>
                </p:cNvPr>
                <p:cNvGrpSpPr/>
                <p:nvPr/>
              </p:nvGrpSpPr>
              <p:grpSpPr>
                <a:xfrm>
                  <a:off x="1476161" y="1300738"/>
                  <a:ext cx="2755996" cy="5233199"/>
                  <a:chOff x="3425070" y="1300738"/>
                  <a:chExt cx="2755996" cy="5233199"/>
                </a:xfrm>
              </p:grpSpPr>
              <p:sp>
                <p:nvSpPr>
                  <p:cNvPr id="23" name="Rectangle 22">
                    <a:extLst>
                      <a:ext uri="{FF2B5EF4-FFF2-40B4-BE49-F238E27FC236}">
                        <a16:creationId xmlns:a16="http://schemas.microsoft.com/office/drawing/2014/main" id="{05397E3A-7A69-40E0-B15D-8B32E83F0B31}"/>
                      </a:ext>
                    </a:extLst>
                  </p:cNvPr>
                  <p:cNvSpPr/>
                  <p:nvPr/>
                </p:nvSpPr>
                <p:spPr>
                  <a:xfrm>
                    <a:off x="4809466" y="3717512"/>
                    <a:ext cx="1371600" cy="2810745"/>
                  </a:xfrm>
                  <a:prstGeom prst="rect">
                    <a:avLst/>
                  </a:prstGeom>
                  <a:gradFill flip="none" rotWithShape="1">
                    <a:gsLst>
                      <a:gs pos="63000">
                        <a:srgbClr val="245269"/>
                      </a:gs>
                      <a:gs pos="0">
                        <a:srgbClr val="145A82"/>
                      </a:gs>
                      <a:gs pos="100000">
                        <a:srgbClr val="00202E"/>
                      </a:gs>
                    </a:gsLst>
                    <a:lin ang="5400000" scaled="0"/>
                    <a:tileRect/>
                  </a:gradFill>
                  <a:ln>
                    <a:noFill/>
                  </a:ln>
                </p:spPr>
                <p:txBody>
                  <a:bodyPr wrap="square" rtlCol="0" anchor="ctr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285750" indent="-285750" algn="ctr">
                      <a:spcAft>
                        <a:spcPts val="1200"/>
                      </a:spcAft>
                      <a:buFont typeface="Arial" panose="020B0604020202020204" pitchFamily="34" charset="0"/>
                      <a:buChar char="•"/>
                    </a:pPr>
                    <a:endParaRPr lang="en-US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 Light" panose="020F0302020204030204" pitchFamily="34" charset="0"/>
                    </a:endParaRPr>
                  </a:p>
                </p:txBody>
              </p:sp>
              <p:sp>
                <p:nvSpPr>
                  <p:cNvPr id="24" name="Rectangle 23">
                    <a:extLst>
                      <a:ext uri="{FF2B5EF4-FFF2-40B4-BE49-F238E27FC236}">
                        <a16:creationId xmlns:a16="http://schemas.microsoft.com/office/drawing/2014/main" id="{C1B0C349-3A10-4CF4-9293-6363610AC4D1}"/>
                      </a:ext>
                    </a:extLst>
                  </p:cNvPr>
                  <p:cNvSpPr/>
                  <p:nvPr/>
                </p:nvSpPr>
                <p:spPr>
                  <a:xfrm>
                    <a:off x="3425070" y="5953942"/>
                    <a:ext cx="1371600" cy="579995"/>
                  </a:xfrm>
                  <a:prstGeom prst="rect">
                    <a:avLst/>
                  </a:prstGeom>
                  <a:solidFill>
                    <a:srgbClr val="00202E"/>
                  </a:solidFill>
                  <a:ln>
                    <a:noFill/>
                  </a:ln>
                </p:spPr>
                <p:txBody>
                  <a:bodyPr wrap="square" rtlCol="0" anchor="ctr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285750" indent="-285750" algn="ctr">
                      <a:spcAft>
                        <a:spcPts val="1200"/>
                      </a:spcAft>
                      <a:buFont typeface="Arial" panose="020B0604020202020204" pitchFamily="34" charset="0"/>
                      <a:buChar char="•"/>
                    </a:pPr>
                    <a:endParaRPr lang="en-US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 Light" panose="020F0302020204030204" pitchFamily="34" charset="0"/>
                    </a:endParaRPr>
                  </a:p>
                </p:txBody>
              </p:sp>
              <p:sp>
                <p:nvSpPr>
                  <p:cNvPr id="25" name="Rectangle 24">
                    <a:extLst>
                      <a:ext uri="{FF2B5EF4-FFF2-40B4-BE49-F238E27FC236}">
                        <a16:creationId xmlns:a16="http://schemas.microsoft.com/office/drawing/2014/main" id="{8BA679F6-8FD3-487B-BE8F-92AE4052CD0A}"/>
                      </a:ext>
                    </a:extLst>
                  </p:cNvPr>
                  <p:cNvSpPr/>
                  <p:nvPr/>
                </p:nvSpPr>
                <p:spPr>
                  <a:xfrm>
                    <a:off x="3425652" y="4577717"/>
                    <a:ext cx="1371600" cy="1371600"/>
                  </a:xfrm>
                  <a:prstGeom prst="rect">
                    <a:avLst/>
                  </a:prstGeom>
                  <a:solidFill>
                    <a:srgbClr val="245269"/>
                  </a:solidFill>
                  <a:ln>
                    <a:noFill/>
                  </a:ln>
                </p:spPr>
                <p:txBody>
                  <a:bodyPr wrap="square" rtlCol="0" anchor="ctr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285750" indent="-285750" algn="ctr">
                      <a:spcAft>
                        <a:spcPts val="1200"/>
                      </a:spcAft>
                      <a:buFont typeface="Arial" panose="020B0604020202020204" pitchFamily="34" charset="0"/>
                      <a:buChar char="•"/>
                    </a:pPr>
                    <a:endParaRPr lang="en-US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 Light" panose="020F0302020204030204" pitchFamily="34" charset="0"/>
                    </a:endParaRPr>
                  </a:p>
                </p:txBody>
              </p:sp>
              <p:sp>
                <p:nvSpPr>
                  <p:cNvPr id="26" name="Rectangle 25">
                    <a:extLst>
                      <a:ext uri="{FF2B5EF4-FFF2-40B4-BE49-F238E27FC236}">
                        <a16:creationId xmlns:a16="http://schemas.microsoft.com/office/drawing/2014/main" id="{9B917C50-6FE3-4D9E-B39E-9AC91370694F}"/>
                      </a:ext>
                    </a:extLst>
                  </p:cNvPr>
                  <p:cNvSpPr/>
                  <p:nvPr/>
                </p:nvSpPr>
                <p:spPr>
                  <a:xfrm>
                    <a:off x="3425652" y="3719369"/>
                    <a:ext cx="1371600" cy="841247"/>
                  </a:xfrm>
                  <a:prstGeom prst="rect">
                    <a:avLst/>
                  </a:prstGeom>
                  <a:solidFill>
                    <a:srgbClr val="145A82"/>
                  </a:solidFill>
                  <a:ln>
                    <a:noFill/>
                  </a:ln>
                </p:spPr>
                <p:txBody>
                  <a:bodyPr wrap="square" rtlCol="0" anchor="ctr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285750" indent="-285750" algn="ctr">
                      <a:spcAft>
                        <a:spcPts val="1200"/>
                      </a:spcAft>
                      <a:buFont typeface="Arial" panose="020B0604020202020204" pitchFamily="34" charset="0"/>
                      <a:buChar char="•"/>
                    </a:pPr>
                    <a:endParaRPr lang="en-US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 Light" panose="020F0302020204030204" pitchFamily="34" charset="0"/>
                    </a:endParaRPr>
                  </a:p>
                </p:txBody>
              </p:sp>
              <p:sp>
                <p:nvSpPr>
                  <p:cNvPr id="27" name="Rectangle 26">
                    <a:extLst>
                      <a:ext uri="{FF2B5EF4-FFF2-40B4-BE49-F238E27FC236}">
                        <a16:creationId xmlns:a16="http://schemas.microsoft.com/office/drawing/2014/main" id="{F6C57BC6-D41D-435B-9116-D1C69FCF251A}"/>
                      </a:ext>
                    </a:extLst>
                  </p:cNvPr>
                  <p:cNvSpPr/>
                  <p:nvPr/>
                </p:nvSpPr>
                <p:spPr>
                  <a:xfrm>
                    <a:off x="3431759" y="1300738"/>
                    <a:ext cx="2743200" cy="2398059"/>
                  </a:xfrm>
                  <a:prstGeom prst="rect">
                    <a:avLst/>
                  </a:prstGeom>
                  <a:gradFill flip="none" rotWithShape="1">
                    <a:gsLst>
                      <a:gs pos="49000">
                        <a:srgbClr val="4E7FA8"/>
                      </a:gs>
                      <a:gs pos="0">
                        <a:srgbClr val="7094BE"/>
                      </a:gs>
                      <a:gs pos="100000">
                        <a:srgbClr val="145A82"/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txBody>
                  <a:bodyPr wrap="square" rtlCol="0" anchor="ctr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285750" indent="-285750" algn="ctr">
                      <a:spcAft>
                        <a:spcPts val="1200"/>
                      </a:spcAft>
                      <a:buFont typeface="Arial" panose="020B0604020202020204" pitchFamily="34" charset="0"/>
                      <a:buChar char="•"/>
                    </a:pPr>
                    <a:endParaRPr lang="en-US" sz="1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 Light" panose="020F0302020204030204" pitchFamily="34" charset="0"/>
                    </a:endParaRPr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82020B11-0C2B-4CFB-9ED0-0A93EC243722}"/>
                    </a:ext>
                  </a:extLst>
                </p:cNvPr>
                <p:cNvGrpSpPr/>
                <p:nvPr/>
              </p:nvGrpSpPr>
              <p:grpSpPr>
                <a:xfrm>
                  <a:off x="660492" y="937189"/>
                  <a:ext cx="629807" cy="5597384"/>
                  <a:chOff x="2696262" y="937189"/>
                  <a:chExt cx="629807" cy="5597384"/>
                </a:xfrm>
              </p:grpSpPr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32349C18-F826-4971-ACDD-4CC9B844342F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508242" y="3613193"/>
                    <a:ext cx="5035405" cy="362002"/>
                  </a:xfrm>
                  <a:prstGeom prst="rect">
                    <a:avLst/>
                  </a:prstGeom>
                  <a:gradFill>
                    <a:gsLst>
                      <a:gs pos="39000">
                        <a:srgbClr val="145A82"/>
                      </a:gs>
                      <a:gs pos="0">
                        <a:srgbClr val="A0AFD2"/>
                      </a:gs>
                      <a:gs pos="100000">
                        <a:srgbClr val="00202E"/>
                      </a:gs>
                    </a:gsLst>
                    <a:lin ang="10800000" scaled="0"/>
                  </a:gradFill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rPr>
                      <a:t>Risk / Return  </a:t>
                    </a:r>
                    <a:r>
                      <a:rPr lang="en-US" sz="14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rPr>
                      <a:t>Spectrum</a:t>
                    </a:r>
                    <a:endParaRPr lang="en-US" sz="1600" dirty="0">
                      <a:solidFill>
                        <a:schemeClr val="bg1"/>
                      </a:solidFill>
                      <a:latin typeface="Calibri Light" panose="020F0302020204030204" pitchFamily="34" charset="0"/>
                    </a:endParaRPr>
                  </a:p>
                </p:txBody>
              </p:sp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6F3398F1-714A-46CA-B4E9-A2ED72E7DBEB}"/>
                      </a:ext>
                    </a:extLst>
                  </p:cNvPr>
                  <p:cNvSpPr txBox="1"/>
                  <p:nvPr/>
                </p:nvSpPr>
                <p:spPr>
                  <a:xfrm>
                    <a:off x="2705482" y="6121609"/>
                    <a:ext cx="620587" cy="412964"/>
                  </a:xfrm>
                  <a:prstGeom prst="rect">
                    <a:avLst/>
                  </a:prstGeom>
                  <a:solidFill>
                    <a:srgbClr val="00202E"/>
                  </a:solidFill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rPr>
                      <a:t>H</a:t>
                    </a:r>
                    <a:r>
                      <a:rPr lang="en-US" sz="1400" dirty="0">
                        <a:solidFill>
                          <a:schemeClr val="bg1"/>
                        </a:solidFill>
                        <a:latin typeface="Avenir LT Std 45 Book"/>
                      </a:rPr>
                      <a:t>i</a:t>
                    </a:r>
                    <a:r>
                      <a:rPr lang="en-US" sz="1600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rPr>
                      <a:t>gh</a:t>
                    </a:r>
                  </a:p>
                </p:txBody>
              </p:sp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BB5C82C5-833A-4E6B-A500-26022B3FB6F4}"/>
                      </a:ext>
                    </a:extLst>
                  </p:cNvPr>
                  <p:cNvSpPr txBox="1"/>
                  <p:nvPr/>
                </p:nvSpPr>
                <p:spPr>
                  <a:xfrm>
                    <a:off x="2696262" y="937189"/>
                    <a:ext cx="620587" cy="375423"/>
                  </a:xfrm>
                  <a:prstGeom prst="rect">
                    <a:avLst/>
                  </a:prstGeom>
                  <a:solidFill>
                    <a:srgbClr val="A0AFD2"/>
                  </a:solidFill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400" dirty="0">
                        <a:solidFill>
                          <a:srgbClr val="00202E"/>
                        </a:solidFill>
                        <a:latin typeface="Avenir LT Std 45 Book"/>
                      </a:rPr>
                      <a:t>Low</a:t>
                    </a:r>
                    <a:endParaRPr lang="en-US" sz="1600" dirty="0">
                      <a:solidFill>
                        <a:srgbClr val="00202E"/>
                      </a:solidFill>
                      <a:latin typeface="Avenir LT Std 45 Book"/>
                    </a:endParaRPr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297361AB-4546-49C8-A2C8-F0692DE0CEB7}"/>
                  </a:ext>
                </a:extLst>
              </p:cNvPr>
              <p:cNvGrpSpPr/>
              <p:nvPr/>
            </p:nvGrpSpPr>
            <p:grpSpPr>
              <a:xfrm>
                <a:off x="1564254" y="1432542"/>
                <a:ext cx="2601931" cy="5093563"/>
                <a:chOff x="3484809" y="1432542"/>
                <a:chExt cx="2601931" cy="5093563"/>
              </a:xfrm>
            </p:grpSpPr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AFC73BD9-F6A0-4149-961D-78160D6567BB}"/>
                    </a:ext>
                  </a:extLst>
                </p:cNvPr>
                <p:cNvSpPr txBox="1"/>
                <p:nvPr/>
              </p:nvSpPr>
              <p:spPr>
                <a:xfrm>
                  <a:off x="3711351" y="1432542"/>
                  <a:ext cx="2093976" cy="206482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200" b="1" dirty="0">
                      <a:solidFill>
                        <a:schemeClr val="bg1"/>
                      </a:solidFill>
                      <a:latin typeface="Avenir LT Std 45 Book"/>
                    </a:rPr>
                    <a:t>Senior Debt</a:t>
                  </a:r>
                </a:p>
                <a:p>
                  <a:pPr marL="171450" indent="-171450">
                    <a:spcBef>
                      <a:spcPts val="600"/>
                    </a:spcBef>
                    <a:buSzPct val="80000"/>
                    <a:buFont typeface="Wingdings" panose="05000000000000000000" pitchFamily="2" charset="2"/>
                    <a:buChar char="§"/>
                  </a:pPr>
                  <a:r>
                    <a:rPr lang="en-US" sz="1100" dirty="0">
                      <a:solidFill>
                        <a:schemeClr val="bg1"/>
                      </a:solidFill>
                      <a:latin typeface="Avenir LT Std 45 Book"/>
                    </a:rPr>
                    <a:t>Banks</a:t>
                  </a:r>
                </a:p>
                <a:p>
                  <a:pPr marL="514350" lvl="1" indent="-285750">
                    <a:buSzPct val="100000"/>
                    <a:buFont typeface="Calibri" panose="020F0502020204030204" pitchFamily="34" charset="0"/>
                    <a:buChar char="−"/>
                  </a:pPr>
                  <a:r>
                    <a:rPr lang="en-US" sz="1100" dirty="0">
                      <a:solidFill>
                        <a:schemeClr val="bg1"/>
                      </a:solidFill>
                      <a:latin typeface="Avenir LT Std 45 Book"/>
                    </a:rPr>
                    <a:t>Revolving Facilities</a:t>
                  </a:r>
                </a:p>
                <a:p>
                  <a:pPr marL="514350" lvl="1" indent="-285750">
                    <a:buSzPct val="100000"/>
                    <a:buFont typeface="Calibri" panose="020F0502020204030204" pitchFamily="34" charset="0"/>
                    <a:buChar char="−"/>
                  </a:pPr>
                  <a:r>
                    <a:rPr lang="en-US" sz="1100" dirty="0">
                      <a:solidFill>
                        <a:schemeClr val="bg1"/>
                      </a:solidFill>
                      <a:latin typeface="Avenir LT Std 45 Book"/>
                    </a:rPr>
                    <a:t>Term Loans</a:t>
                  </a:r>
                </a:p>
                <a:p>
                  <a:pPr marL="742950" lvl="1" indent="-171450">
                    <a:buSzPct val="90000"/>
                    <a:buFont typeface="Arial" panose="020B0604020202020204" pitchFamily="34" charset="0"/>
                    <a:buChar char="•"/>
                  </a:pPr>
                  <a:r>
                    <a:rPr lang="en-US" sz="1100" dirty="0">
                      <a:solidFill>
                        <a:schemeClr val="bg1"/>
                      </a:solidFill>
                      <a:latin typeface="Avenir LT Std 45 Book"/>
                    </a:rPr>
                    <a:t>Secured</a:t>
                  </a:r>
                </a:p>
                <a:p>
                  <a:pPr marL="742950" lvl="1" indent="-171450">
                    <a:buSzPct val="90000"/>
                    <a:buFont typeface="Arial" panose="020B0604020202020204" pitchFamily="34" charset="0"/>
                    <a:buChar char="•"/>
                  </a:pPr>
                  <a:r>
                    <a:rPr lang="en-US" sz="1100" dirty="0">
                      <a:solidFill>
                        <a:schemeClr val="bg1"/>
                      </a:solidFill>
                      <a:latin typeface="Avenir LT Std 45 Book"/>
                    </a:rPr>
                    <a:t>Over-Advance</a:t>
                  </a:r>
                </a:p>
                <a:p>
                  <a:pPr marL="171450" indent="-171450">
                    <a:spcBef>
                      <a:spcPts val="600"/>
                    </a:spcBef>
                    <a:buSzPct val="80000"/>
                    <a:buFont typeface="Wingdings" panose="05000000000000000000" pitchFamily="2" charset="2"/>
                    <a:buChar char="§"/>
                  </a:pPr>
                  <a:r>
                    <a:rPr lang="en-US" sz="1100" dirty="0">
                      <a:solidFill>
                        <a:schemeClr val="bg1"/>
                      </a:solidFill>
                      <a:latin typeface="Avenir LT Std 45 Book"/>
                    </a:rPr>
                    <a:t>Private Placements</a:t>
                  </a:r>
                </a:p>
                <a:p>
                  <a:pPr marL="171450" indent="-171450">
                    <a:spcBef>
                      <a:spcPts val="600"/>
                    </a:spcBef>
                    <a:buSzPct val="80000"/>
                    <a:buFont typeface="Wingdings" panose="05000000000000000000" pitchFamily="2" charset="2"/>
                    <a:buChar char="§"/>
                  </a:pPr>
                  <a:r>
                    <a:rPr lang="en-US" sz="1100" dirty="0">
                      <a:solidFill>
                        <a:schemeClr val="bg1"/>
                      </a:solidFill>
                      <a:latin typeface="Avenir LT Std 45 Book"/>
                    </a:rPr>
                    <a:t>Other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11434680-8E23-4E3F-A3B5-999E72185470}"/>
                    </a:ext>
                  </a:extLst>
                </p:cNvPr>
                <p:cNvSpPr txBox="1"/>
                <p:nvPr/>
              </p:nvSpPr>
              <p:spPr>
                <a:xfrm>
                  <a:off x="3617983" y="5944199"/>
                  <a:ext cx="914400" cy="58190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  <a:latin typeface="Avenir LT Std 45 Book"/>
                    </a:rPr>
                    <a:t>Common</a:t>
                  </a:r>
                  <a:endParaRPr lang="en-US" sz="1300" b="1" dirty="0">
                    <a:solidFill>
                      <a:schemeClr val="bg1"/>
                    </a:solidFill>
                    <a:latin typeface="Avenir LT Std 45 Book"/>
                  </a:endParaRPr>
                </a:p>
                <a:p>
                  <a:pPr algn="ctr"/>
                  <a:r>
                    <a:rPr lang="en-US" sz="1300" b="1" dirty="0">
                      <a:solidFill>
                        <a:schemeClr val="bg1"/>
                      </a:solidFill>
                      <a:latin typeface="Calibri Light" panose="020F0302020204030204" pitchFamily="34" charset="0"/>
                    </a:rPr>
                    <a:t>Equity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90AC2A4-4638-47BC-9702-5ED7D73A0076}"/>
                    </a:ext>
                  </a:extLst>
                </p:cNvPr>
                <p:cNvSpPr txBox="1"/>
                <p:nvPr/>
              </p:nvSpPr>
              <p:spPr>
                <a:xfrm>
                  <a:off x="3497077" y="3742928"/>
                  <a:ext cx="1188720" cy="7883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  <a:latin typeface="Avenir LT Std 45 Book"/>
                    </a:rPr>
                    <a:t>Professional Mezzanine</a:t>
                  </a:r>
                </a:p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  <a:latin typeface="Avenir LT Std 45 Book"/>
                    </a:rPr>
                    <a:t>Debt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830596F9-B63E-40CD-82B3-5B2D0F648E68}"/>
                    </a:ext>
                  </a:extLst>
                </p:cNvPr>
                <p:cNvSpPr txBox="1"/>
                <p:nvPr/>
              </p:nvSpPr>
              <p:spPr>
                <a:xfrm>
                  <a:off x="4831285" y="4667865"/>
                  <a:ext cx="1255455" cy="78838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  <a:latin typeface="Avenir LT Std 45 Book"/>
                    </a:rPr>
                    <a:t>Seller Subordinated Notes</a:t>
                  </a: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FAAFBB0F-9999-4533-AE93-839553E16A6E}"/>
                    </a:ext>
                  </a:extLst>
                </p:cNvPr>
                <p:cNvSpPr txBox="1"/>
                <p:nvPr/>
              </p:nvSpPr>
              <p:spPr>
                <a:xfrm>
                  <a:off x="3484809" y="4913803"/>
                  <a:ext cx="1188720" cy="56313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  <a:latin typeface="Avenir LT Std 45 Book"/>
                    </a:rPr>
                    <a:t>Preferred</a:t>
                  </a:r>
                </a:p>
                <a:p>
                  <a:pPr algn="ctr"/>
                  <a:r>
                    <a:rPr lang="en-US" sz="1200" b="1" dirty="0">
                      <a:solidFill>
                        <a:schemeClr val="bg1"/>
                      </a:solidFill>
                      <a:latin typeface="Avenir LT Std 45 Book"/>
                    </a:rPr>
                    <a:t>Equity</a:t>
                  </a:r>
                </a:p>
              </p:txBody>
            </p:sp>
          </p:grpSp>
        </p:grpSp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04DD5CFC-F107-480D-873E-C708E178AEF8}"/>
                </a:ext>
              </a:extLst>
            </p:cNvPr>
            <p:cNvSpPr txBox="1"/>
            <p:nvPr/>
          </p:nvSpPr>
          <p:spPr>
            <a:xfrm>
              <a:off x="1413692" y="1592421"/>
              <a:ext cx="2560811" cy="307777"/>
            </a:xfrm>
            <a:prstGeom prst="rect">
              <a:avLst/>
            </a:prstGeom>
            <a:solidFill>
              <a:srgbClr val="A0AFD2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rgbClr val="00202E"/>
                  </a:solidFill>
                  <a:latin typeface="Calibri Light" panose="020F0302020204030204" pitchFamily="34" charset="0"/>
                </a:rPr>
                <a:t>Balance Sheet Cash</a:t>
              </a: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AE85983-7827-4DC0-965D-F3E25FAC664C}"/>
              </a:ext>
            </a:extLst>
          </p:cNvPr>
          <p:cNvCxnSpPr>
            <a:cxnSpLocks/>
          </p:cNvCxnSpPr>
          <p:nvPr/>
        </p:nvCxnSpPr>
        <p:spPr>
          <a:xfrm>
            <a:off x="6217920" y="3773429"/>
            <a:ext cx="493776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58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FC0C87C-5245-4393-ADCD-0B1CD81E0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Financing the ESOP Transaction</a:t>
            </a:r>
            <a:br>
              <a:rPr lang="en-US" dirty="0"/>
            </a:br>
            <a:r>
              <a:rPr lang="en-US" sz="2700" dirty="0">
                <a:solidFill>
                  <a:schemeClr val="accent4"/>
                </a:solidFill>
              </a:rPr>
              <a:t>Flow of funds at closing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0B36CC-818E-4C6C-B079-2328C50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  <p:sp>
        <p:nvSpPr>
          <p:cNvPr id="8" name="Striped Right Arrow 64">
            <a:extLst>
              <a:ext uri="{FF2B5EF4-FFF2-40B4-BE49-F238E27FC236}">
                <a16:creationId xmlns:a16="http://schemas.microsoft.com/office/drawing/2014/main" id="{58C430AE-F150-4FA3-93A7-8A36F92145CB}"/>
              </a:ext>
            </a:extLst>
          </p:cNvPr>
          <p:cNvSpPr/>
          <p:nvPr/>
        </p:nvSpPr>
        <p:spPr bwMode="auto">
          <a:xfrm rot="7687022">
            <a:off x="7962306" y="4922276"/>
            <a:ext cx="1181571" cy="349624"/>
          </a:xfrm>
          <a:prstGeom prst="stripedRightArrow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algn="ctr" eaLnBrk="1" hangingPunct="1"/>
            <a:endParaRPr lang="en-US">
              <a:ea typeface="+mn-ea"/>
              <a:cs typeface="+mn-cs"/>
            </a:endParaRPr>
          </a:p>
        </p:txBody>
      </p:sp>
      <p:sp>
        <p:nvSpPr>
          <p:cNvPr id="9" name="Striped Right Arrow 63">
            <a:extLst>
              <a:ext uri="{FF2B5EF4-FFF2-40B4-BE49-F238E27FC236}">
                <a16:creationId xmlns:a16="http://schemas.microsoft.com/office/drawing/2014/main" id="{5C74672F-A9AC-432C-909C-AEDF397CD18F}"/>
              </a:ext>
            </a:extLst>
          </p:cNvPr>
          <p:cNvSpPr/>
          <p:nvPr/>
        </p:nvSpPr>
        <p:spPr bwMode="auto">
          <a:xfrm rot="18487022">
            <a:off x="7620209" y="4763423"/>
            <a:ext cx="1160131" cy="349624"/>
          </a:xfrm>
          <a:prstGeom prst="stripedRightArrow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algn="ctr" eaLnBrk="1" hangingPunct="1"/>
            <a:endParaRPr lang="en-US"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B9567A-125E-42B1-AA36-A74D618D3E5D}"/>
              </a:ext>
            </a:extLst>
          </p:cNvPr>
          <p:cNvSpPr txBox="1"/>
          <p:nvPr/>
        </p:nvSpPr>
        <p:spPr>
          <a:xfrm>
            <a:off x="2352322" y="1031887"/>
            <a:ext cx="7114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The Typical Corporate Finance Redemption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95E5C7E-29B9-4D0C-8139-694DDD9B82BF}"/>
              </a:ext>
            </a:extLst>
          </p:cNvPr>
          <p:cNvGrpSpPr/>
          <p:nvPr/>
        </p:nvGrpSpPr>
        <p:grpSpPr>
          <a:xfrm>
            <a:off x="2436302" y="3574143"/>
            <a:ext cx="7086600" cy="2667000"/>
            <a:chOff x="381000" y="4038600"/>
            <a:chExt cx="7086600" cy="266700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D4F596F-54E3-4CFA-877F-1099B4C35479}"/>
                </a:ext>
              </a:extLst>
            </p:cNvPr>
            <p:cNvGrpSpPr/>
            <p:nvPr/>
          </p:nvGrpSpPr>
          <p:grpSpPr>
            <a:xfrm>
              <a:off x="4114800" y="4813981"/>
              <a:ext cx="632916" cy="1378332"/>
              <a:chOff x="4016006" y="4813981"/>
              <a:chExt cx="632916" cy="1378332"/>
            </a:xfrm>
          </p:grpSpPr>
          <p:sp>
            <p:nvSpPr>
              <p:cNvPr id="34" name="Striped Right Arrow 28">
                <a:extLst>
                  <a:ext uri="{FF2B5EF4-FFF2-40B4-BE49-F238E27FC236}">
                    <a16:creationId xmlns:a16="http://schemas.microsoft.com/office/drawing/2014/main" id="{CC65706B-4E10-4ED1-8CCF-3061C7E0845F}"/>
                  </a:ext>
                </a:extLst>
              </p:cNvPr>
              <p:cNvSpPr/>
              <p:nvPr/>
            </p:nvSpPr>
            <p:spPr bwMode="auto">
              <a:xfrm rot="3048205">
                <a:off x="3893749" y="5218940"/>
                <a:ext cx="1160131" cy="350214"/>
              </a:xfrm>
              <a:prstGeom prst="stripedRightArrow">
                <a:avLst/>
              </a:prstGeom>
              <a:solidFill>
                <a:schemeClr val="accent1">
                  <a:lumMod val="40000"/>
                  <a:lumOff val="60000"/>
                  <a:alpha val="4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50800" dir="10800000" algn="ctr" rotWithShape="0">
                  <a:srgbClr val="000000">
                    <a:alpha val="45000"/>
                  </a:srgbClr>
                </a:outerShdw>
              </a:effectLst>
            </p:spPr>
            <p:txBody>
              <a:bodyPr rtlCol="0" anchor="ctr"/>
              <a:lstStyle/>
              <a:p>
                <a:pPr algn="ctr" eaLnBrk="1" hangingPunct="1"/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35" name="Striped Right Arrow 29">
                <a:extLst>
                  <a:ext uri="{FF2B5EF4-FFF2-40B4-BE49-F238E27FC236}">
                    <a16:creationId xmlns:a16="http://schemas.microsoft.com/office/drawing/2014/main" id="{AAF2A69C-FF1D-4F26-BBB8-29BE6737F1A1}"/>
                  </a:ext>
                </a:extLst>
              </p:cNvPr>
              <p:cNvSpPr/>
              <p:nvPr/>
            </p:nvSpPr>
            <p:spPr bwMode="auto">
              <a:xfrm rot="13848205">
                <a:off x="3600327" y="5426421"/>
                <a:ext cx="1181571" cy="350214"/>
              </a:xfrm>
              <a:prstGeom prst="stripedRightArrow">
                <a:avLst/>
              </a:prstGeom>
              <a:solidFill>
                <a:schemeClr val="accent1">
                  <a:lumMod val="40000"/>
                  <a:lumOff val="60000"/>
                  <a:alpha val="4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50800" dir="10800000" algn="ctr" rotWithShape="0">
                  <a:srgbClr val="000000">
                    <a:alpha val="45000"/>
                  </a:srgbClr>
                </a:outerShdw>
              </a:effectLst>
            </p:spPr>
            <p:txBody>
              <a:bodyPr rtlCol="0" anchor="ctr"/>
              <a:lstStyle/>
              <a:p>
                <a:pPr algn="ctr" eaLnBrk="1" hangingPunct="1"/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6848AE5-8134-4906-8CEE-21E7E53FF1B4}"/>
                  </a:ext>
                </a:extLst>
              </p:cNvPr>
              <p:cNvSpPr txBox="1"/>
              <p:nvPr/>
            </p:nvSpPr>
            <p:spPr>
              <a:xfrm rot="3048205">
                <a:off x="3974167" y="5190409"/>
                <a:ext cx="9339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$$</a:t>
                </a:r>
                <a:endParaRPr lang="en-US" sz="1400" dirty="0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3CCCBC2-1003-41E2-9B6A-D9FA613351E8}"/>
                  </a:ext>
                </a:extLst>
              </p:cNvPr>
              <p:cNvSpPr txBox="1"/>
              <p:nvPr/>
            </p:nvSpPr>
            <p:spPr>
              <a:xfrm rot="3048205">
                <a:off x="3604749" y="5471296"/>
                <a:ext cx="11326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Note</a:t>
                </a:r>
                <a:endParaRPr lang="en-US" sz="1400" dirty="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5BF4EF7-75C9-445A-A5B9-9B950B5C410A}"/>
                </a:ext>
              </a:extLst>
            </p:cNvPr>
            <p:cNvGrpSpPr/>
            <p:nvPr/>
          </p:nvGrpSpPr>
          <p:grpSpPr>
            <a:xfrm>
              <a:off x="381000" y="4038600"/>
              <a:ext cx="7086600" cy="1066800"/>
              <a:chOff x="381000" y="4038600"/>
              <a:chExt cx="7086600" cy="1066800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B3A9772B-4A63-400E-8341-E0AC305B12B3}"/>
                  </a:ext>
                </a:extLst>
              </p:cNvPr>
              <p:cNvGrpSpPr/>
              <p:nvPr/>
            </p:nvGrpSpPr>
            <p:grpSpPr>
              <a:xfrm>
                <a:off x="381000" y="4038600"/>
                <a:ext cx="1143000" cy="762000"/>
                <a:chOff x="381000" y="1488356"/>
                <a:chExt cx="1143000" cy="762000"/>
              </a:xfrm>
            </p:grpSpPr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D6F9C287-8B5D-484E-A345-9AB74A917CBD}"/>
                    </a:ext>
                  </a:extLst>
                </p:cNvPr>
                <p:cNvSpPr/>
                <p:nvPr/>
              </p:nvSpPr>
              <p:spPr bwMode="auto">
                <a:xfrm>
                  <a:off x="381000" y="1488356"/>
                  <a:ext cx="1143000" cy="762000"/>
                </a:xfrm>
                <a:prstGeom prst="rect">
                  <a:avLst/>
                </a:prstGeom>
                <a:solidFill>
                  <a:srgbClr val="003399">
                    <a:alpha val="40000"/>
                  </a:srgb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50800" dir="10800000" algn="ctr" rotWithShape="0">
                    <a:srgbClr val="000000">
                      <a:alpha val="4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algn="ctr" eaLnBrk="1" hangingPunct="1"/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B652A38A-FC14-4CB7-AE83-9E790450DAA4}"/>
                    </a:ext>
                  </a:extLst>
                </p:cNvPr>
                <p:cNvSpPr txBox="1"/>
                <p:nvPr/>
              </p:nvSpPr>
              <p:spPr>
                <a:xfrm>
                  <a:off x="399662" y="1692341"/>
                  <a:ext cx="1066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bg1"/>
                      </a:solidFill>
                    </a:rPr>
                    <a:t>“</a:t>
                  </a:r>
                  <a:r>
                    <a:rPr lang="en-US" sz="1600" dirty="0">
                      <a:solidFill>
                        <a:schemeClr val="bg1"/>
                      </a:solidFill>
                    </a:rPr>
                    <a:t>Bank</a:t>
                  </a:r>
                  <a:r>
                    <a:rPr lang="en-US" sz="1600" b="1" dirty="0">
                      <a:solidFill>
                        <a:schemeClr val="bg1"/>
                      </a:solidFill>
                    </a:rPr>
                    <a:t>”</a:t>
                  </a: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3020586A-95A1-418D-9B6E-889B7C0BA212}"/>
                  </a:ext>
                </a:extLst>
              </p:cNvPr>
              <p:cNvGrpSpPr/>
              <p:nvPr/>
            </p:nvGrpSpPr>
            <p:grpSpPr>
              <a:xfrm>
                <a:off x="3352800" y="4074244"/>
                <a:ext cx="1143000" cy="762000"/>
                <a:chOff x="3657600" y="1524000"/>
                <a:chExt cx="1143000" cy="762000"/>
              </a:xfrm>
            </p:grpSpPr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3C72D663-FAFE-4794-BC72-C82BB74E668B}"/>
                    </a:ext>
                  </a:extLst>
                </p:cNvPr>
                <p:cNvSpPr/>
                <p:nvPr/>
              </p:nvSpPr>
              <p:spPr bwMode="auto">
                <a:xfrm>
                  <a:off x="3657600" y="1524000"/>
                  <a:ext cx="1143000" cy="762000"/>
                </a:xfrm>
                <a:prstGeom prst="rect">
                  <a:avLst/>
                </a:prstGeom>
                <a:solidFill>
                  <a:srgbClr val="003399">
                    <a:alpha val="40000"/>
                  </a:srgb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50800" dir="10800000" algn="ctr" rotWithShape="0">
                    <a:srgbClr val="000000">
                      <a:alpha val="4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algn="ctr" eaLnBrk="1" hangingPunct="1"/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1FC850C2-AF37-48E8-A8DE-DA080DE3F902}"/>
                    </a:ext>
                  </a:extLst>
                </p:cNvPr>
                <p:cNvSpPr txBox="1"/>
                <p:nvPr/>
              </p:nvSpPr>
              <p:spPr>
                <a:xfrm>
                  <a:off x="3666931" y="1628193"/>
                  <a:ext cx="109728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>
                      <a:solidFill>
                        <a:schemeClr val="bg1"/>
                      </a:solidFill>
                    </a:rPr>
                    <a:t>Sponsor</a:t>
                  </a:r>
                </a:p>
                <a:p>
                  <a:pPr algn="ctr"/>
                  <a:r>
                    <a:rPr lang="en-US" sz="1600" dirty="0">
                      <a:solidFill>
                        <a:schemeClr val="bg1"/>
                      </a:solidFill>
                    </a:rPr>
                    <a:t>Company</a:t>
                  </a:r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62C0BEF1-ACB9-4102-BBF7-E696863AF23E}"/>
                  </a:ext>
                </a:extLst>
              </p:cNvPr>
              <p:cNvGrpSpPr/>
              <p:nvPr/>
            </p:nvGrpSpPr>
            <p:grpSpPr>
              <a:xfrm>
                <a:off x="6324600" y="4074244"/>
                <a:ext cx="1143000" cy="762000"/>
                <a:chOff x="6172200" y="1524000"/>
                <a:chExt cx="1143000" cy="762000"/>
              </a:xfrm>
            </p:grpSpPr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FC472B92-EFC8-422E-B62D-6A4EC45AC36F}"/>
                    </a:ext>
                  </a:extLst>
                </p:cNvPr>
                <p:cNvSpPr/>
                <p:nvPr/>
              </p:nvSpPr>
              <p:spPr bwMode="auto">
                <a:xfrm>
                  <a:off x="6172200" y="1524000"/>
                  <a:ext cx="1143000" cy="762000"/>
                </a:xfrm>
                <a:prstGeom prst="rect">
                  <a:avLst/>
                </a:prstGeom>
                <a:solidFill>
                  <a:srgbClr val="003399">
                    <a:alpha val="40000"/>
                  </a:srgb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50800" dir="10800000" algn="ctr" rotWithShape="0">
                    <a:srgbClr val="000000">
                      <a:alpha val="4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algn="ctr" eaLnBrk="1" hangingPunct="1"/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C60DEB0A-7F99-482D-A5B9-9C525FFAF7DF}"/>
                    </a:ext>
                  </a:extLst>
                </p:cNvPr>
                <p:cNvSpPr txBox="1"/>
                <p:nvPr/>
              </p:nvSpPr>
              <p:spPr>
                <a:xfrm>
                  <a:off x="6192414" y="1713724"/>
                  <a:ext cx="1066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>
                      <a:solidFill>
                        <a:schemeClr val="bg1"/>
                      </a:solidFill>
                    </a:rPr>
                    <a:t>Seller</a:t>
                  </a:r>
                </a:p>
              </p:txBody>
            </p:sp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E409CB7A-0A98-481E-B548-1E918718B8D5}"/>
                  </a:ext>
                </a:extLst>
              </p:cNvPr>
              <p:cNvGrpSpPr/>
              <p:nvPr/>
            </p:nvGrpSpPr>
            <p:grpSpPr>
              <a:xfrm>
                <a:off x="1637606" y="4191000"/>
                <a:ext cx="1519037" cy="457200"/>
                <a:chOff x="1983862" y="1640756"/>
                <a:chExt cx="1519037" cy="457200"/>
              </a:xfrm>
            </p:grpSpPr>
            <p:sp>
              <p:nvSpPr>
                <p:cNvPr id="26" name="Striped Right Arrow 20">
                  <a:extLst>
                    <a:ext uri="{FF2B5EF4-FFF2-40B4-BE49-F238E27FC236}">
                      <a16:creationId xmlns:a16="http://schemas.microsoft.com/office/drawing/2014/main" id="{A14CC88E-B468-424F-B95F-128600EC1DC1}"/>
                    </a:ext>
                  </a:extLst>
                </p:cNvPr>
                <p:cNvSpPr/>
                <p:nvPr/>
              </p:nvSpPr>
              <p:spPr bwMode="auto">
                <a:xfrm>
                  <a:off x="1983862" y="1640756"/>
                  <a:ext cx="1519037" cy="457200"/>
                </a:xfrm>
                <a:prstGeom prst="stripedRightArrow">
                  <a:avLst/>
                </a:prstGeom>
                <a:solidFill>
                  <a:schemeClr val="accent1">
                    <a:lumMod val="40000"/>
                    <a:lumOff val="60000"/>
                    <a:alpha val="4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50800" dir="10800000" algn="ctr" rotWithShape="0">
                    <a:srgbClr val="000000">
                      <a:alpha val="4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algn="ctr" eaLnBrk="1" hangingPunct="1"/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C34C78B0-6287-4326-82E0-6313EEB1AE8B}"/>
                    </a:ext>
                  </a:extLst>
                </p:cNvPr>
                <p:cNvSpPr txBox="1"/>
                <p:nvPr/>
              </p:nvSpPr>
              <p:spPr>
                <a:xfrm>
                  <a:off x="2041271" y="1727332"/>
                  <a:ext cx="122282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/>
                    <a:t>$$ Loan</a:t>
                  </a:r>
                  <a:endParaRPr lang="en-US" sz="1400" dirty="0"/>
                </a:p>
              </p:txBody>
            </p:sp>
          </p:grp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0A7718F-EDAC-4C9B-B472-6529467D241E}"/>
                  </a:ext>
                </a:extLst>
              </p:cNvPr>
              <p:cNvSpPr txBox="1"/>
              <p:nvPr/>
            </p:nvSpPr>
            <p:spPr>
              <a:xfrm>
                <a:off x="1494455" y="4674513"/>
                <a:ext cx="169018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i="1" dirty="0"/>
                  <a:t>Commercially reasonable terms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C1EFBAC-2C3F-41F6-BA16-B75DA6104C26}"/>
                </a:ext>
              </a:extLst>
            </p:cNvPr>
            <p:cNvGrpSpPr/>
            <p:nvPr/>
          </p:nvGrpSpPr>
          <p:grpSpPr>
            <a:xfrm>
              <a:off x="4800600" y="5943600"/>
              <a:ext cx="1143000" cy="762000"/>
              <a:chOff x="6172200" y="1524000"/>
              <a:chExt cx="1143000" cy="76200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EF096D1-AFDC-4D81-B9AA-1B28060F6FE9}"/>
                  </a:ext>
                </a:extLst>
              </p:cNvPr>
              <p:cNvSpPr/>
              <p:nvPr/>
            </p:nvSpPr>
            <p:spPr bwMode="auto">
              <a:xfrm>
                <a:off x="6172200" y="1524000"/>
                <a:ext cx="1143000" cy="762000"/>
              </a:xfrm>
              <a:prstGeom prst="rect">
                <a:avLst/>
              </a:prstGeom>
              <a:solidFill>
                <a:srgbClr val="003399">
                  <a:alpha val="40000"/>
                </a:srgb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50800" dir="10800000" algn="ctr" rotWithShape="0">
                  <a:srgbClr val="000000">
                    <a:alpha val="45000"/>
                  </a:srgbClr>
                </a:outerShdw>
              </a:effectLst>
            </p:spPr>
            <p:txBody>
              <a:bodyPr rtlCol="0" anchor="ctr"/>
              <a:lstStyle/>
              <a:p>
                <a:pPr algn="ctr" eaLnBrk="1" hangingPunct="1"/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50D05B0-472D-44C1-B0C6-BBDD22778AC8}"/>
                  </a:ext>
                </a:extLst>
              </p:cNvPr>
              <p:cNvSpPr txBox="1"/>
              <p:nvPr/>
            </p:nvSpPr>
            <p:spPr>
              <a:xfrm>
                <a:off x="6192414" y="1639076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ESOP Trust</a:t>
                </a: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BA0488B-B8A3-422B-A256-CE33419D330D}"/>
                </a:ext>
              </a:extLst>
            </p:cNvPr>
            <p:cNvSpPr txBox="1"/>
            <p:nvPr/>
          </p:nvSpPr>
          <p:spPr>
            <a:xfrm rot="18487022">
              <a:off x="5630543" y="5242310"/>
              <a:ext cx="9339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$$</a:t>
              </a:r>
              <a:endParaRPr lang="en-US" sz="14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CFB542E-8C82-4A3D-B38D-1C6C582AED9A}"/>
                </a:ext>
              </a:extLst>
            </p:cNvPr>
            <p:cNvSpPr txBox="1"/>
            <p:nvPr/>
          </p:nvSpPr>
          <p:spPr>
            <a:xfrm rot="18487022">
              <a:off x="5866106" y="5428233"/>
              <a:ext cx="11652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1200" dirty="0"/>
                <a:t>Shares Sold</a:t>
              </a:r>
              <a:endParaRPr lang="en-US" sz="1200" i="1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8FEF19D-2BB4-4B9A-BE32-1D89678A521B}"/>
                </a:ext>
              </a:extLst>
            </p:cNvPr>
            <p:cNvSpPr txBox="1"/>
            <p:nvPr/>
          </p:nvSpPr>
          <p:spPr>
            <a:xfrm>
              <a:off x="2805619" y="5715000"/>
              <a:ext cx="1690181" cy="65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i="1" dirty="0"/>
                <a:t>The “Inside Loan”</a:t>
              </a:r>
            </a:p>
            <a:p>
              <a:pPr algn="ctr">
                <a:spcBef>
                  <a:spcPts val="600"/>
                </a:spcBef>
              </a:pPr>
              <a:r>
                <a:rPr lang="en-US" sz="1050" i="1" dirty="0"/>
                <a:t>Typically very different terms vs. the Bank Loan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D20961B-3960-4534-9752-9FECA420761D}"/>
                </a:ext>
              </a:extLst>
            </p:cNvPr>
            <p:cNvSpPr txBox="1"/>
            <p:nvPr/>
          </p:nvSpPr>
          <p:spPr>
            <a:xfrm rot="18387773">
              <a:off x="5763124" y="5553158"/>
              <a:ext cx="169018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i="1" dirty="0"/>
                <a:t> (into suspense)</a:t>
              </a:r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40FFC9E-C67A-49C3-A790-4B80E30122FC}"/>
              </a:ext>
            </a:extLst>
          </p:cNvPr>
          <p:cNvCxnSpPr/>
          <p:nvPr/>
        </p:nvCxnSpPr>
        <p:spPr>
          <a:xfrm>
            <a:off x="2504722" y="3030805"/>
            <a:ext cx="7170580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2B121DB-10A1-4FE1-9D2D-657E7C4C60FD}"/>
              </a:ext>
            </a:extLst>
          </p:cNvPr>
          <p:cNvGrpSpPr/>
          <p:nvPr/>
        </p:nvGrpSpPr>
        <p:grpSpPr>
          <a:xfrm>
            <a:off x="2436302" y="1496866"/>
            <a:ext cx="7162016" cy="1459172"/>
            <a:chOff x="381000" y="1752600"/>
            <a:chExt cx="7162016" cy="1459172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4DD5F651-6CF3-44DA-8229-EB352B121FDA}"/>
                </a:ext>
              </a:extLst>
            </p:cNvPr>
            <p:cNvGrpSpPr/>
            <p:nvPr/>
          </p:nvGrpSpPr>
          <p:grpSpPr>
            <a:xfrm>
              <a:off x="381000" y="1752600"/>
              <a:ext cx="7086600" cy="1116687"/>
              <a:chOff x="381000" y="1752600"/>
              <a:chExt cx="7086600" cy="1116687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5E715A1D-E572-46C1-B61B-809951AAB2F8}"/>
                  </a:ext>
                </a:extLst>
              </p:cNvPr>
              <p:cNvGrpSpPr/>
              <p:nvPr/>
            </p:nvGrpSpPr>
            <p:grpSpPr>
              <a:xfrm>
                <a:off x="381000" y="1752600"/>
                <a:ext cx="7086600" cy="914400"/>
                <a:chOff x="381000" y="1447800"/>
                <a:chExt cx="7086600" cy="914400"/>
              </a:xfrm>
            </p:grpSpPr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9CE5433A-7EE8-41C6-B45E-85112D32121A}"/>
                    </a:ext>
                  </a:extLst>
                </p:cNvPr>
                <p:cNvGrpSpPr/>
                <p:nvPr/>
              </p:nvGrpSpPr>
              <p:grpSpPr>
                <a:xfrm>
                  <a:off x="381000" y="1524000"/>
                  <a:ext cx="1143000" cy="762000"/>
                  <a:chOff x="381000" y="1524000"/>
                  <a:chExt cx="1143000" cy="762000"/>
                </a:xfrm>
              </p:grpSpPr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id="{645FBDAF-42EB-42DD-BA19-120FAECF852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81000" y="1524000"/>
                    <a:ext cx="1143000" cy="762000"/>
                  </a:xfrm>
                  <a:prstGeom prst="rect">
                    <a:avLst/>
                  </a:prstGeom>
                  <a:solidFill>
                    <a:srgbClr val="003399">
                      <a:alpha val="40000"/>
                    </a:srgbClr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blurRad="63500" dist="50800" dir="10800000" algn="ctr" rotWithShape="0">
                      <a:srgbClr val="000000">
                        <a:alpha val="45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algn="ctr" eaLnBrk="1" hangingPunct="1"/>
                    <a:endParaRPr lang="en-US"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483AAB70-E369-4B40-92AE-00E1C223E1AE}"/>
                      </a:ext>
                    </a:extLst>
                  </p:cNvPr>
                  <p:cNvSpPr txBox="1"/>
                  <p:nvPr/>
                </p:nvSpPr>
                <p:spPr>
                  <a:xfrm>
                    <a:off x="399662" y="1720334"/>
                    <a:ext cx="10668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dirty="0">
                        <a:solidFill>
                          <a:schemeClr val="bg1"/>
                        </a:solidFill>
                      </a:rPr>
                      <a:t>Bank</a:t>
                    </a:r>
                  </a:p>
                </p:txBody>
              </p:sp>
            </p:grpSp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A3472847-2E5A-473D-9872-0AE72752DC69}"/>
                    </a:ext>
                  </a:extLst>
                </p:cNvPr>
                <p:cNvGrpSpPr/>
                <p:nvPr/>
              </p:nvGrpSpPr>
              <p:grpSpPr>
                <a:xfrm>
                  <a:off x="3352800" y="1524000"/>
                  <a:ext cx="1143000" cy="762000"/>
                  <a:chOff x="3657600" y="1524000"/>
                  <a:chExt cx="1143000" cy="762000"/>
                </a:xfrm>
              </p:grpSpPr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id="{3128AF9E-C1C0-4814-A9F1-DE0578618C3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657600" y="1524000"/>
                    <a:ext cx="1143000" cy="762000"/>
                  </a:xfrm>
                  <a:prstGeom prst="rect">
                    <a:avLst/>
                  </a:prstGeom>
                  <a:solidFill>
                    <a:srgbClr val="003399">
                      <a:alpha val="40000"/>
                    </a:srgbClr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blurRad="63500" dist="50800" dir="10800000" algn="ctr" rotWithShape="0">
                      <a:srgbClr val="000000">
                        <a:alpha val="45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algn="ctr" eaLnBrk="1" hangingPunct="1"/>
                    <a:endParaRPr lang="en-US"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9" name="TextBox 58">
                    <a:extLst>
                      <a:ext uri="{FF2B5EF4-FFF2-40B4-BE49-F238E27FC236}">
                        <a16:creationId xmlns:a16="http://schemas.microsoft.com/office/drawing/2014/main" id="{2B3A4C17-0D17-42F7-A903-79E2A09319C3}"/>
                      </a:ext>
                    </a:extLst>
                  </p:cNvPr>
                  <p:cNvSpPr txBox="1"/>
                  <p:nvPr/>
                </p:nvSpPr>
                <p:spPr>
                  <a:xfrm>
                    <a:off x="3666931" y="1628193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dirty="0">
                        <a:solidFill>
                          <a:schemeClr val="bg1"/>
                        </a:solidFill>
                      </a:rPr>
                      <a:t>Sponsor</a:t>
                    </a:r>
                  </a:p>
                  <a:p>
                    <a:pPr algn="ctr"/>
                    <a:r>
                      <a:rPr lang="en-US" sz="1600" dirty="0">
                        <a:solidFill>
                          <a:schemeClr val="bg1"/>
                        </a:solidFill>
                      </a:rPr>
                      <a:t>Company</a:t>
                    </a:r>
                  </a:p>
                </p:txBody>
              </p:sp>
            </p:grpSp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id="{DEB831A8-6A5F-4B21-AB0A-442D8FF7D83B}"/>
                    </a:ext>
                  </a:extLst>
                </p:cNvPr>
                <p:cNvGrpSpPr/>
                <p:nvPr/>
              </p:nvGrpSpPr>
              <p:grpSpPr>
                <a:xfrm>
                  <a:off x="6324600" y="1524000"/>
                  <a:ext cx="1143000" cy="762000"/>
                  <a:chOff x="6172200" y="1524000"/>
                  <a:chExt cx="1143000" cy="762000"/>
                </a:xfrm>
              </p:grpSpPr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id="{E2040522-9CDE-486B-B220-3D0F9D3C290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172200" y="1524000"/>
                    <a:ext cx="1143000" cy="762000"/>
                  </a:xfrm>
                  <a:prstGeom prst="rect">
                    <a:avLst/>
                  </a:prstGeom>
                  <a:solidFill>
                    <a:srgbClr val="003399">
                      <a:alpha val="40000"/>
                    </a:srgbClr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blurRad="63500" dist="50800" dir="10800000" algn="ctr" rotWithShape="0">
                      <a:srgbClr val="000000">
                        <a:alpha val="45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algn="ctr" eaLnBrk="1" hangingPunct="1"/>
                    <a:endParaRPr lang="en-US"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7" name="TextBox 56">
                    <a:extLst>
                      <a:ext uri="{FF2B5EF4-FFF2-40B4-BE49-F238E27FC236}">
                        <a16:creationId xmlns:a16="http://schemas.microsoft.com/office/drawing/2014/main" id="{2DD9F0B5-31DF-4BDE-9C76-E1EF8D618183}"/>
                      </a:ext>
                    </a:extLst>
                  </p:cNvPr>
                  <p:cNvSpPr txBox="1"/>
                  <p:nvPr/>
                </p:nvSpPr>
                <p:spPr>
                  <a:xfrm>
                    <a:off x="6192414" y="1713724"/>
                    <a:ext cx="10668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dirty="0">
                        <a:solidFill>
                          <a:schemeClr val="bg1"/>
                        </a:solidFill>
                      </a:rPr>
                      <a:t>Seller</a:t>
                    </a:r>
                  </a:p>
                </p:txBody>
              </p:sp>
            </p:grpSp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9663E292-5BC7-4722-82BE-F44777E7EE48}"/>
                    </a:ext>
                  </a:extLst>
                </p:cNvPr>
                <p:cNvGrpSpPr/>
                <p:nvPr/>
              </p:nvGrpSpPr>
              <p:grpSpPr>
                <a:xfrm>
                  <a:off x="1637606" y="1676400"/>
                  <a:ext cx="1519037" cy="457200"/>
                  <a:chOff x="1983862" y="1676400"/>
                  <a:chExt cx="1519037" cy="457200"/>
                </a:xfrm>
              </p:grpSpPr>
              <p:sp>
                <p:nvSpPr>
                  <p:cNvPr id="54" name="Striped Right Arrow 48">
                    <a:extLst>
                      <a:ext uri="{FF2B5EF4-FFF2-40B4-BE49-F238E27FC236}">
                        <a16:creationId xmlns:a16="http://schemas.microsoft.com/office/drawing/2014/main" id="{80C1FFAC-37AA-4C77-90A2-DC13BFD03FC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983862" y="1676400"/>
                    <a:ext cx="1519037" cy="457200"/>
                  </a:xfrm>
                  <a:prstGeom prst="stripedRightArrow">
                    <a:avLst/>
                  </a:prstGeom>
                  <a:solidFill>
                    <a:schemeClr val="accent1">
                      <a:lumMod val="40000"/>
                      <a:lumOff val="60000"/>
                      <a:alpha val="40000"/>
                    </a:schemeClr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blurRad="63500" dist="50800" dir="10800000" algn="ctr" rotWithShape="0">
                      <a:srgbClr val="000000">
                        <a:alpha val="45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algn="ctr" eaLnBrk="1" hangingPunct="1"/>
                    <a:endParaRPr lang="en-US"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5" name="TextBox 54">
                    <a:extLst>
                      <a:ext uri="{FF2B5EF4-FFF2-40B4-BE49-F238E27FC236}">
                        <a16:creationId xmlns:a16="http://schemas.microsoft.com/office/drawing/2014/main" id="{2827DE71-2333-4D37-B7FD-F94E68F29E54}"/>
                      </a:ext>
                    </a:extLst>
                  </p:cNvPr>
                  <p:cNvSpPr txBox="1"/>
                  <p:nvPr/>
                </p:nvSpPr>
                <p:spPr>
                  <a:xfrm>
                    <a:off x="2041271" y="1762976"/>
                    <a:ext cx="1222821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dirty="0"/>
                      <a:t>$$ Loan</a:t>
                    </a:r>
                    <a:endParaRPr lang="en-US" sz="1400" dirty="0"/>
                  </a:p>
                </p:txBody>
              </p:sp>
            </p:grp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7756D3E9-B94F-42B8-8B35-DA87660677C9}"/>
                    </a:ext>
                  </a:extLst>
                </p:cNvPr>
                <p:cNvGrpSpPr/>
                <p:nvPr/>
              </p:nvGrpSpPr>
              <p:grpSpPr>
                <a:xfrm>
                  <a:off x="4696538" y="1447800"/>
                  <a:ext cx="1551862" cy="914400"/>
                  <a:chOff x="4544138" y="1447800"/>
                  <a:chExt cx="1551862" cy="914400"/>
                </a:xfrm>
              </p:grpSpPr>
              <p:sp>
                <p:nvSpPr>
                  <p:cNvPr id="50" name="Striped Right Arrow 44">
                    <a:extLst>
                      <a:ext uri="{FF2B5EF4-FFF2-40B4-BE49-F238E27FC236}">
                        <a16:creationId xmlns:a16="http://schemas.microsoft.com/office/drawing/2014/main" id="{37C3F1B8-8825-4AF1-98F7-4DDC276CCE3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581461" y="1447800"/>
                    <a:ext cx="1514539" cy="457200"/>
                  </a:xfrm>
                  <a:prstGeom prst="stripedRightArrow">
                    <a:avLst/>
                  </a:prstGeom>
                  <a:solidFill>
                    <a:schemeClr val="accent1">
                      <a:lumMod val="40000"/>
                      <a:lumOff val="60000"/>
                      <a:alpha val="40000"/>
                    </a:schemeClr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blurRad="63500" dist="50800" dir="10800000" algn="ctr" rotWithShape="0">
                      <a:srgbClr val="000000">
                        <a:alpha val="45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algn="ctr" eaLnBrk="1" hangingPunct="1"/>
                    <a:endParaRPr lang="en-US"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1" name="Striped Right Arrow 45">
                    <a:extLst>
                      <a:ext uri="{FF2B5EF4-FFF2-40B4-BE49-F238E27FC236}">
                        <a16:creationId xmlns:a16="http://schemas.microsoft.com/office/drawing/2014/main" id="{81761E0F-4725-443E-A200-6215A8916981}"/>
                      </a:ext>
                    </a:extLst>
                  </p:cNvPr>
                  <p:cNvSpPr/>
                  <p:nvPr/>
                </p:nvSpPr>
                <p:spPr bwMode="auto">
                  <a:xfrm rot="10800000">
                    <a:off x="4544138" y="1905000"/>
                    <a:ext cx="1542529" cy="457200"/>
                  </a:xfrm>
                  <a:prstGeom prst="stripedRightArrow">
                    <a:avLst/>
                  </a:prstGeom>
                  <a:solidFill>
                    <a:schemeClr val="accent1">
                      <a:lumMod val="40000"/>
                      <a:lumOff val="60000"/>
                      <a:alpha val="40000"/>
                    </a:schemeClr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>
                    <a:outerShdw blurRad="63500" dist="50800" dir="10800000" algn="ctr" rotWithShape="0">
                      <a:srgbClr val="000000">
                        <a:alpha val="45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algn="ctr" eaLnBrk="1" hangingPunct="1"/>
                    <a:endParaRPr lang="en-US"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0695796E-B505-4FA2-B749-A51B79B05122}"/>
                      </a:ext>
                    </a:extLst>
                  </p:cNvPr>
                  <p:cNvSpPr txBox="1"/>
                  <p:nvPr/>
                </p:nvSpPr>
                <p:spPr>
                  <a:xfrm>
                    <a:off x="4637993" y="1534376"/>
                    <a:ext cx="12192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dirty="0"/>
                      <a:t>$$</a:t>
                    </a:r>
                    <a:endParaRPr lang="en-US" sz="1400" dirty="0"/>
                  </a:p>
                </p:txBody>
              </p:sp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7A165E71-6F3E-4AAF-A67B-B2B884AFA59C}"/>
                      </a:ext>
                    </a:extLst>
                  </p:cNvPr>
                  <p:cNvSpPr txBox="1"/>
                  <p:nvPr/>
                </p:nvSpPr>
                <p:spPr>
                  <a:xfrm>
                    <a:off x="4598701" y="1984443"/>
                    <a:ext cx="147863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dirty="0"/>
                      <a:t>Shares Redeemed</a:t>
                    </a:r>
                    <a:endParaRPr lang="en-US" sz="1400" dirty="0"/>
                  </a:p>
                </p:txBody>
              </p:sp>
            </p:grpSp>
          </p:grp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64B6833-760A-4622-A7FB-CDC2B6036F7B}"/>
                  </a:ext>
                </a:extLst>
              </p:cNvPr>
              <p:cNvSpPr txBox="1"/>
              <p:nvPr/>
            </p:nvSpPr>
            <p:spPr>
              <a:xfrm>
                <a:off x="1494455" y="2438400"/>
                <a:ext cx="169018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i="1" dirty="0"/>
                  <a:t>Commercially reasonable terms</a:t>
                </a:r>
              </a:p>
            </p:txBody>
          </p:sp>
        </p:grp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2B1CB084-FD2C-46D7-9C15-F8875C3937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2649" y="2624123"/>
              <a:ext cx="896744" cy="587649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EC2B7AD-22A7-4E00-A216-6E7FDFEF6B96}"/>
                </a:ext>
              </a:extLst>
            </p:cNvPr>
            <p:cNvSpPr txBox="1"/>
            <p:nvPr/>
          </p:nvSpPr>
          <p:spPr>
            <a:xfrm>
              <a:off x="6345045" y="2903262"/>
              <a:ext cx="119797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Taxes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533BD76-B438-44EE-A548-92DF7E80F9E9}"/>
              </a:ext>
            </a:extLst>
          </p:cNvPr>
          <p:cNvGrpSpPr/>
          <p:nvPr/>
        </p:nvGrpSpPr>
        <p:grpSpPr>
          <a:xfrm>
            <a:off x="8665848" y="4849663"/>
            <a:ext cx="1197971" cy="368608"/>
            <a:chOff x="6610546" y="4876800"/>
            <a:chExt cx="1197971" cy="368608"/>
          </a:xfrm>
        </p:grpSpPr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6FFD39DD-94F1-4361-BDF9-8C9E2BB7E3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9849" y="4876800"/>
              <a:ext cx="457200" cy="367281"/>
            </a:xfrm>
            <a:prstGeom prst="rect">
              <a:avLst/>
            </a:prstGeom>
          </p:spPr>
        </p:pic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00FA246-7127-4E25-8A8F-55AA904ADE18}"/>
                </a:ext>
              </a:extLst>
            </p:cNvPr>
            <p:cNvSpPr txBox="1"/>
            <p:nvPr/>
          </p:nvSpPr>
          <p:spPr>
            <a:xfrm>
              <a:off x="6610546" y="4991492"/>
              <a:ext cx="119797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bg1"/>
                  </a:solidFill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105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Financing an ESOP Transaction</a:t>
            </a:r>
            <a:br>
              <a:rPr lang="en-US" dirty="0"/>
            </a:br>
            <a:r>
              <a:rPr lang="en-US" sz="2700" dirty="0">
                <a:solidFill>
                  <a:schemeClr val="accent4"/>
                </a:solidFill>
              </a:rPr>
              <a:t>Illustrative Senior Bank Financing @ “Commercially Reasonable”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799A-E6B3-4F06-95E2-B957ABAF6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01168" lvl="1" indent="0">
              <a:buNone/>
            </a:pPr>
            <a:r>
              <a:rPr lang="en-US" sz="1600" dirty="0"/>
              <a:t>The Revolving Facility</a:t>
            </a:r>
          </a:p>
          <a:p>
            <a:pPr lvl="1"/>
            <a:r>
              <a:rPr lang="en-US" sz="1600" dirty="0"/>
              <a:t>Typically an annual maturity</a:t>
            </a:r>
          </a:p>
          <a:p>
            <a:pPr lvl="1"/>
            <a:r>
              <a:rPr lang="en-US" sz="1600" dirty="0" err="1"/>
              <a:t>Outstandings</a:t>
            </a:r>
            <a:r>
              <a:rPr lang="en-US" sz="1600" dirty="0"/>
              <a:t> may be re-paid and re-borrowed as needed </a:t>
            </a:r>
          </a:p>
          <a:p>
            <a:pPr lvl="1"/>
            <a:r>
              <a:rPr lang="en-US" sz="1600" dirty="0"/>
              <a:t>May be governed by a borrowing base certificate calculated using a company’s receivables and inventories</a:t>
            </a:r>
          </a:p>
          <a:p>
            <a:pPr lvl="1"/>
            <a:r>
              <a:rPr lang="en-US" sz="1600" dirty="0"/>
              <a:t>Pricing – LIBOR Spreads – generally between 250 and 500 bps in the leveraged credit</a:t>
            </a:r>
          </a:p>
          <a:p>
            <a:pPr marL="201168" lvl="1" indent="0">
              <a:buNone/>
            </a:pPr>
            <a:endParaRPr lang="en-US" sz="1600" dirty="0"/>
          </a:p>
          <a:p>
            <a:pPr marL="201168" lvl="1" indent="0">
              <a:buNone/>
            </a:pPr>
            <a:r>
              <a:rPr lang="en-US" sz="1600" dirty="0"/>
              <a:t>The Term Loan(s)</a:t>
            </a:r>
          </a:p>
          <a:p>
            <a:pPr lvl="1"/>
            <a:r>
              <a:rPr lang="en-US" sz="1600" dirty="0"/>
              <a:t>Typically a 5-year term</a:t>
            </a:r>
          </a:p>
          <a:p>
            <a:pPr lvl="1"/>
            <a:r>
              <a:rPr lang="en-US" sz="1600" dirty="0"/>
              <a:t>Anticipate equal monthly amortization through maturity</a:t>
            </a:r>
          </a:p>
          <a:p>
            <a:pPr lvl="2"/>
            <a:r>
              <a:rPr lang="en-US" sz="1200" dirty="0"/>
              <a:t>Stronger credits may seek a 7-10 year amortization schedule with a  balloon at maturity </a:t>
            </a:r>
          </a:p>
          <a:p>
            <a:pPr lvl="1"/>
            <a:r>
              <a:rPr lang="en-US" sz="1600" dirty="0"/>
              <a:t>While sharing in the collateral pool, in most cases the term facility is not fully covered by the available tangible collateral</a:t>
            </a:r>
          </a:p>
          <a:p>
            <a:pPr lvl="1"/>
            <a:r>
              <a:rPr lang="en-US" sz="1600" dirty="0"/>
              <a:t>In some cases, a personal guaranty and/or pledge of proceeds may be required to mitigate the risk associated with the collateral “air-ball”</a:t>
            </a:r>
          </a:p>
          <a:p>
            <a:pPr lvl="1"/>
            <a:r>
              <a:rPr lang="en-US" sz="1600" dirty="0"/>
              <a:t>Borrowers with appropriate fixed assets may be good candidates for other types of senior financing with more favorable financing terms (i.e. longer amortization, lower rates, etc.)</a:t>
            </a:r>
          </a:p>
          <a:p>
            <a:pPr lvl="2"/>
            <a:r>
              <a:rPr lang="en-US" sz="1400" dirty="0"/>
              <a:t>i.e. Mortgages, leases, sale &amp; lease-back etc.</a:t>
            </a:r>
          </a:p>
          <a:p>
            <a:pPr lvl="2"/>
            <a:r>
              <a:rPr lang="en-US" sz="1400" dirty="0"/>
              <a:t>Pricing – LIBOR Spreads – generally between 250 and 500 bps in the leveraged credit</a:t>
            </a:r>
          </a:p>
          <a:p>
            <a:pPr lvl="2"/>
            <a:r>
              <a:rPr lang="en-US" sz="1400" dirty="0"/>
              <a:t>Fixed rates available; however, less frequent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54996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Financing an ESOP Transaction</a:t>
            </a:r>
            <a:br>
              <a:rPr lang="en-US" sz="6000" dirty="0"/>
            </a:br>
            <a:r>
              <a:rPr lang="en-US" sz="2700" dirty="0">
                <a:solidFill>
                  <a:schemeClr val="accent4"/>
                </a:solidFill>
              </a:rPr>
              <a:t>Illustrative Deeply Subordinated Seller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799A-E6B3-4F06-95E2-B957ABAF6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01168" lvl="1" indent="0">
              <a:buNone/>
            </a:pPr>
            <a:r>
              <a:rPr lang="en-US" sz="2000" dirty="0"/>
              <a:t>Deeply Subordinated Seller Notes</a:t>
            </a:r>
          </a:p>
          <a:p>
            <a:pPr lvl="1"/>
            <a:r>
              <a:rPr lang="en-US" sz="2000" dirty="0"/>
              <a:t>Notional amount often scaled up or down with ultimate purchase price, availability of senior financing, and risk tolerance</a:t>
            </a:r>
          </a:p>
          <a:p>
            <a:pPr lvl="1"/>
            <a:r>
              <a:rPr lang="en-US" sz="2000" dirty="0"/>
              <a:t>7-Year term is typical</a:t>
            </a:r>
          </a:p>
          <a:p>
            <a:pPr lvl="2"/>
            <a:r>
              <a:rPr lang="en-US" sz="1600" dirty="0"/>
              <a:t>Some cases require interest-only payments while senior debt is outstanding with a balloon payment at maturity</a:t>
            </a:r>
          </a:p>
          <a:p>
            <a:pPr lvl="2"/>
            <a:r>
              <a:rPr lang="en-US" sz="1600" dirty="0"/>
              <a:t>Notes may be redeemed (refinanced) in whole or in part prior to maturity after senior debt is repaid or leverage is reduced </a:t>
            </a:r>
          </a:p>
          <a:p>
            <a:pPr lvl="1"/>
            <a:r>
              <a:rPr lang="en-US" sz="2000" dirty="0"/>
              <a:t>IRR in the 8 – 14% range anticipated via:</a:t>
            </a:r>
          </a:p>
          <a:p>
            <a:pPr lvl="2"/>
            <a:r>
              <a:rPr lang="en-US" sz="1600" dirty="0"/>
              <a:t>Cash Interest</a:t>
            </a:r>
          </a:p>
          <a:p>
            <a:pPr lvl="2"/>
            <a:r>
              <a:rPr lang="en-US" sz="1600" dirty="0"/>
              <a:t>PIK Interest (Payment in Kind)</a:t>
            </a:r>
          </a:p>
          <a:p>
            <a:pPr lvl="3"/>
            <a:r>
              <a:rPr lang="en-US" sz="1200" dirty="0"/>
              <a:t>Accrues to the note, payable at maturity or sooner</a:t>
            </a:r>
            <a:endParaRPr lang="en-US" sz="1000" dirty="0"/>
          </a:p>
          <a:p>
            <a:pPr lvl="2"/>
            <a:r>
              <a:rPr lang="en-US" sz="1600" dirty="0"/>
              <a:t>4% Cash Pay / 4% PIK is not uncommon</a:t>
            </a:r>
          </a:p>
          <a:p>
            <a:pPr lvl="2"/>
            <a:r>
              <a:rPr lang="en-US" sz="1600" dirty="0"/>
              <a:t>Warrants</a:t>
            </a:r>
          </a:p>
          <a:p>
            <a:pPr lvl="1"/>
            <a:r>
              <a:rPr lang="en-US" sz="2000" dirty="0"/>
              <a:t>Subordination</a:t>
            </a:r>
          </a:p>
          <a:p>
            <a:pPr lvl="2"/>
            <a:r>
              <a:rPr lang="en-US" sz="1600" dirty="0"/>
              <a:t>Seller must be aware of the “deep and dark” subordination of his notes – necessary to support a 100% financed transaction </a:t>
            </a:r>
          </a:p>
          <a:p>
            <a:pPr lvl="2"/>
            <a:r>
              <a:rPr lang="en-US" sz="1600" dirty="0"/>
              <a:t>While “Debt,” notes will reflect a rights package similar to preferred stock – minimal rights in default or bankruptcy</a:t>
            </a:r>
          </a:p>
          <a:p>
            <a:pPr lvl="2"/>
            <a:r>
              <a:rPr lang="en-US" sz="1600" dirty="0"/>
              <a:t>While reflecting equity characteristics, the OCC may include seller financing in Total Debt computations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92BA3F6-7FF4-45B8-A0D5-94AAE42D8AE4}"/>
              </a:ext>
            </a:extLst>
          </p:cNvPr>
          <p:cNvGrpSpPr/>
          <p:nvPr/>
        </p:nvGrpSpPr>
        <p:grpSpPr>
          <a:xfrm>
            <a:off x="7573861" y="3100495"/>
            <a:ext cx="2286000" cy="1828800"/>
            <a:chOff x="5334000" y="3048000"/>
            <a:chExt cx="2286000" cy="1828800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834A0D15-D834-4830-B35F-A2D42DE8A946}"/>
                </a:ext>
              </a:extLst>
            </p:cNvPr>
            <p:cNvSpPr/>
            <p:nvPr/>
          </p:nvSpPr>
          <p:spPr bwMode="auto">
            <a:xfrm>
              <a:off x="5334000" y="3048000"/>
              <a:ext cx="2286000" cy="18288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  <a:alpha val="40000"/>
              </a:scheme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63500" dist="50800" dir="10800000" algn="ctr" rotWithShape="0">
                <a:srgbClr val="000000">
                  <a:alpha val="45000"/>
                </a:srgbClr>
              </a:outerShdw>
            </a:effectLst>
          </p:spPr>
          <p:txBody>
            <a:bodyPr rtlCol="0" anchor="ctr"/>
            <a:lstStyle/>
            <a:p>
              <a:pPr algn="ctr" eaLnBrk="1" hangingPunct="1"/>
              <a:endParaRPr lang="en-US">
                <a:latin typeface="Arial" pitchFamily="-112" charset="0"/>
                <a:ea typeface="+mn-ea"/>
                <a:cs typeface="+mn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F755EF7-6A38-453E-AD49-A6793B0F4CD4}"/>
                </a:ext>
              </a:extLst>
            </p:cNvPr>
            <p:cNvSpPr txBox="1"/>
            <p:nvPr/>
          </p:nvSpPr>
          <p:spPr>
            <a:xfrm>
              <a:off x="5334000" y="3177877"/>
              <a:ext cx="2209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/>
                <a:t>While seller cash at closing may be enhanced through the inclusion of professional mezzanine (structured on similar terms), i</a:t>
              </a:r>
              <a:r>
                <a:rPr lang="en-US" altLang="en-US" sz="1200" i="1" dirty="0"/>
                <a:t>t is not unusual for the seller to opt for a larger seller note in considering re-investment options </a:t>
              </a:r>
              <a:endParaRPr lang="en-US" sz="12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0154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Financing the ESOP Transaction</a:t>
            </a:r>
            <a:br>
              <a:rPr lang="en-US" sz="6000" dirty="0"/>
            </a:br>
            <a:r>
              <a:rPr lang="en-US" sz="2700" dirty="0">
                <a:solidFill>
                  <a:schemeClr val="accent4"/>
                </a:solidFill>
              </a:rPr>
              <a:t>Annual flow of funds post closing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  <p:sp>
        <p:nvSpPr>
          <p:cNvPr id="10" name="Striped Right Arrow 46">
            <a:extLst>
              <a:ext uri="{FF2B5EF4-FFF2-40B4-BE49-F238E27FC236}">
                <a16:creationId xmlns:a16="http://schemas.microsoft.com/office/drawing/2014/main" id="{1C2EF4EE-DE1A-499D-87D8-A605C38D9AA8}"/>
              </a:ext>
            </a:extLst>
          </p:cNvPr>
          <p:cNvSpPr/>
          <p:nvPr/>
        </p:nvSpPr>
        <p:spPr bwMode="auto">
          <a:xfrm rot="18487022">
            <a:off x="7361602" y="4357334"/>
            <a:ext cx="1371600" cy="685800"/>
          </a:xfrm>
          <a:prstGeom prst="stripedRightArrow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algn="ctr" eaLnBrk="1" hangingPunct="1"/>
            <a:endParaRPr lang="en-US"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A3FCF3-4C01-4C02-A612-6933D63C549A}"/>
              </a:ext>
            </a:extLst>
          </p:cNvPr>
          <p:cNvGrpSpPr/>
          <p:nvPr/>
        </p:nvGrpSpPr>
        <p:grpSpPr>
          <a:xfrm>
            <a:off x="2050409" y="3328694"/>
            <a:ext cx="7124308" cy="2667000"/>
            <a:chOff x="381000" y="4038600"/>
            <a:chExt cx="7124308" cy="266700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055024D-BA97-4C08-A6B7-99187A6C9D51}"/>
                </a:ext>
              </a:extLst>
            </p:cNvPr>
            <p:cNvGrpSpPr/>
            <p:nvPr/>
          </p:nvGrpSpPr>
          <p:grpSpPr>
            <a:xfrm>
              <a:off x="3881265" y="4700065"/>
              <a:ext cx="1506373" cy="1674955"/>
              <a:chOff x="3782471" y="4700065"/>
              <a:chExt cx="1506373" cy="1674955"/>
            </a:xfrm>
          </p:grpSpPr>
          <p:sp>
            <p:nvSpPr>
              <p:cNvPr id="30" name="Striped Right Arrow 23">
                <a:extLst>
                  <a:ext uri="{FF2B5EF4-FFF2-40B4-BE49-F238E27FC236}">
                    <a16:creationId xmlns:a16="http://schemas.microsoft.com/office/drawing/2014/main" id="{73A32808-27F2-45AE-A875-F311E82AA729}"/>
                  </a:ext>
                </a:extLst>
              </p:cNvPr>
              <p:cNvSpPr/>
              <p:nvPr/>
            </p:nvSpPr>
            <p:spPr bwMode="auto">
              <a:xfrm rot="3048205">
                <a:off x="4305864" y="4997245"/>
                <a:ext cx="1280160" cy="685800"/>
              </a:xfrm>
              <a:prstGeom prst="stripedRightArrow">
                <a:avLst/>
              </a:prstGeom>
              <a:solidFill>
                <a:schemeClr val="accent1">
                  <a:lumMod val="40000"/>
                  <a:lumOff val="60000"/>
                  <a:alpha val="4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50800" dir="10800000" algn="ctr" rotWithShape="0">
                  <a:srgbClr val="000000">
                    <a:alpha val="45000"/>
                  </a:srgbClr>
                </a:outerShdw>
              </a:effectLst>
            </p:spPr>
            <p:txBody>
              <a:bodyPr rtlCol="0" anchor="ctr"/>
              <a:lstStyle/>
              <a:p>
                <a:pPr algn="ctr" eaLnBrk="1" hangingPunct="1"/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31" name="Striped Right Arrow 24">
                <a:extLst>
                  <a:ext uri="{FF2B5EF4-FFF2-40B4-BE49-F238E27FC236}">
                    <a16:creationId xmlns:a16="http://schemas.microsoft.com/office/drawing/2014/main" id="{C2BF74C7-ECE2-4D4B-A10A-70823B7F4D07}"/>
                  </a:ext>
                </a:extLst>
              </p:cNvPr>
              <p:cNvSpPr/>
              <p:nvPr/>
            </p:nvSpPr>
            <p:spPr bwMode="auto">
              <a:xfrm rot="13848205">
                <a:off x="3393851" y="5300600"/>
                <a:ext cx="1463040" cy="685800"/>
              </a:xfrm>
              <a:prstGeom prst="stripedRightArrow">
                <a:avLst/>
              </a:prstGeom>
              <a:solidFill>
                <a:schemeClr val="accent1">
                  <a:lumMod val="40000"/>
                  <a:lumOff val="60000"/>
                  <a:alpha val="4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50800" dir="10800000" algn="ctr" rotWithShape="0">
                  <a:srgbClr val="000000">
                    <a:alpha val="45000"/>
                  </a:srgbClr>
                </a:outerShdw>
              </a:effectLst>
            </p:spPr>
            <p:txBody>
              <a:bodyPr rtlCol="0" anchor="ctr"/>
              <a:lstStyle/>
              <a:p>
                <a:pPr algn="ctr" eaLnBrk="1" hangingPunct="1"/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30B46BF-0EAD-4962-A388-38BAC5E5BA59}"/>
                  </a:ext>
                </a:extLst>
              </p:cNvPr>
              <p:cNvSpPr txBox="1"/>
              <p:nvPr/>
            </p:nvSpPr>
            <p:spPr>
              <a:xfrm rot="3048205">
                <a:off x="4310086" y="5026581"/>
                <a:ext cx="107087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$$ Benefits Contribution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C954220-5513-4AFB-A243-24970119F11B}"/>
                  </a:ext>
                </a:extLst>
              </p:cNvPr>
              <p:cNvSpPr txBox="1"/>
              <p:nvPr/>
            </p:nvSpPr>
            <p:spPr>
              <a:xfrm rot="3048205">
                <a:off x="3524877" y="5511077"/>
                <a:ext cx="128016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/>
                  <a:t>$$ Inside Loan Repayment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D9906CE-C8C3-4F27-985E-9CC68AD01248}"/>
                </a:ext>
              </a:extLst>
            </p:cNvPr>
            <p:cNvGrpSpPr/>
            <p:nvPr/>
          </p:nvGrpSpPr>
          <p:grpSpPr>
            <a:xfrm>
              <a:off x="381000" y="4038600"/>
              <a:ext cx="7124308" cy="797644"/>
              <a:chOff x="381000" y="4038600"/>
              <a:chExt cx="7124308" cy="797644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9430BA24-3FF7-4DD4-A66A-EC00F50B7D21}"/>
                  </a:ext>
                </a:extLst>
              </p:cNvPr>
              <p:cNvGrpSpPr/>
              <p:nvPr/>
            </p:nvGrpSpPr>
            <p:grpSpPr>
              <a:xfrm>
                <a:off x="381000" y="4038600"/>
                <a:ext cx="1143000" cy="762000"/>
                <a:chOff x="381000" y="1488356"/>
                <a:chExt cx="1143000" cy="762000"/>
              </a:xfrm>
            </p:grpSpPr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7AEDAE4E-1B2D-4030-9098-52A3CAC24663}"/>
                    </a:ext>
                  </a:extLst>
                </p:cNvPr>
                <p:cNvSpPr/>
                <p:nvPr/>
              </p:nvSpPr>
              <p:spPr bwMode="auto">
                <a:xfrm>
                  <a:off x="381000" y="1488356"/>
                  <a:ext cx="1143000" cy="762000"/>
                </a:xfrm>
                <a:prstGeom prst="rect">
                  <a:avLst/>
                </a:prstGeom>
                <a:solidFill>
                  <a:srgbClr val="003399">
                    <a:alpha val="40000"/>
                  </a:srgb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50800" dir="10800000" algn="ctr" rotWithShape="0">
                    <a:srgbClr val="000000">
                      <a:alpha val="4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algn="ctr" eaLnBrk="1" hangingPunct="1"/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94B0B4CD-1D47-4FBA-993E-50604F790ACC}"/>
                    </a:ext>
                  </a:extLst>
                </p:cNvPr>
                <p:cNvSpPr txBox="1"/>
                <p:nvPr/>
              </p:nvSpPr>
              <p:spPr>
                <a:xfrm>
                  <a:off x="399662" y="1692341"/>
                  <a:ext cx="1066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>
                      <a:solidFill>
                        <a:schemeClr val="bg1"/>
                      </a:solidFill>
                    </a:rPr>
                    <a:t>“</a:t>
                  </a:r>
                  <a:r>
                    <a:rPr lang="en-US" sz="1600" dirty="0">
                      <a:solidFill>
                        <a:schemeClr val="bg1"/>
                      </a:solidFill>
                    </a:rPr>
                    <a:t>Bank</a:t>
                  </a:r>
                  <a:r>
                    <a:rPr lang="en-US" sz="1600" b="1" dirty="0">
                      <a:solidFill>
                        <a:schemeClr val="bg1"/>
                      </a:solidFill>
                    </a:rPr>
                    <a:t>”</a:t>
                  </a: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E01B225D-9003-4FCA-80D0-CF8E154BB0D8}"/>
                  </a:ext>
                </a:extLst>
              </p:cNvPr>
              <p:cNvGrpSpPr/>
              <p:nvPr/>
            </p:nvGrpSpPr>
            <p:grpSpPr>
              <a:xfrm>
                <a:off x="3352800" y="4074244"/>
                <a:ext cx="1143000" cy="762000"/>
                <a:chOff x="3657600" y="1524000"/>
                <a:chExt cx="1143000" cy="762000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A309F5C0-8A89-4F57-A737-71A574106AF2}"/>
                    </a:ext>
                  </a:extLst>
                </p:cNvPr>
                <p:cNvSpPr/>
                <p:nvPr/>
              </p:nvSpPr>
              <p:spPr bwMode="auto">
                <a:xfrm>
                  <a:off x="3657600" y="1524000"/>
                  <a:ext cx="1143000" cy="762000"/>
                </a:xfrm>
                <a:prstGeom prst="rect">
                  <a:avLst/>
                </a:prstGeom>
                <a:solidFill>
                  <a:srgbClr val="003399">
                    <a:alpha val="40000"/>
                  </a:srgb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50800" dir="10800000" algn="ctr" rotWithShape="0">
                    <a:srgbClr val="000000">
                      <a:alpha val="4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algn="ctr" eaLnBrk="1" hangingPunct="1"/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A72BC47-0D9B-4D96-B913-6A19D717036C}"/>
                    </a:ext>
                  </a:extLst>
                </p:cNvPr>
                <p:cNvSpPr txBox="1"/>
                <p:nvPr/>
              </p:nvSpPr>
              <p:spPr>
                <a:xfrm>
                  <a:off x="3666931" y="1628193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>
                      <a:solidFill>
                        <a:schemeClr val="bg1"/>
                      </a:solidFill>
                    </a:rPr>
                    <a:t>Sponsor Company</a:t>
                  </a: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0B600827-D99F-41FB-9957-608BC3917039}"/>
                  </a:ext>
                </a:extLst>
              </p:cNvPr>
              <p:cNvGrpSpPr/>
              <p:nvPr/>
            </p:nvGrpSpPr>
            <p:grpSpPr>
              <a:xfrm>
                <a:off x="6295439" y="4074244"/>
                <a:ext cx="1209869" cy="762000"/>
                <a:chOff x="6143039" y="1524000"/>
                <a:chExt cx="1209869" cy="762000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6784DECE-3E74-4B3C-889E-28675ECE2A36}"/>
                    </a:ext>
                  </a:extLst>
                </p:cNvPr>
                <p:cNvSpPr/>
                <p:nvPr/>
              </p:nvSpPr>
              <p:spPr bwMode="auto">
                <a:xfrm>
                  <a:off x="6172200" y="1524000"/>
                  <a:ext cx="1143000" cy="762000"/>
                </a:xfrm>
                <a:prstGeom prst="rect">
                  <a:avLst/>
                </a:prstGeom>
                <a:solidFill>
                  <a:srgbClr val="003399">
                    <a:alpha val="40000"/>
                  </a:srgb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50800" dir="10800000" algn="ctr" rotWithShape="0">
                    <a:srgbClr val="000000">
                      <a:alpha val="4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algn="ctr" eaLnBrk="1" hangingPunct="1"/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61B0FEF-1B96-4505-B378-61165DF0F88F}"/>
                    </a:ext>
                  </a:extLst>
                </p:cNvPr>
                <p:cNvSpPr txBox="1"/>
                <p:nvPr/>
              </p:nvSpPr>
              <p:spPr>
                <a:xfrm>
                  <a:off x="6143039" y="1713724"/>
                  <a:ext cx="120986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>
                      <a:solidFill>
                        <a:schemeClr val="bg1"/>
                      </a:solidFill>
                    </a:rPr>
                    <a:t>Employees</a:t>
                  </a: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7549E81-276A-4135-B1CF-ACE13290140A}"/>
                  </a:ext>
                </a:extLst>
              </p:cNvPr>
              <p:cNvGrpSpPr/>
              <p:nvPr/>
            </p:nvGrpSpPr>
            <p:grpSpPr>
              <a:xfrm>
                <a:off x="1600200" y="4191000"/>
                <a:ext cx="1547110" cy="457200"/>
                <a:chOff x="1946456" y="1640756"/>
                <a:chExt cx="1547110" cy="457200"/>
              </a:xfrm>
            </p:grpSpPr>
            <p:sp>
              <p:nvSpPr>
                <p:cNvPr id="22" name="Striped Right Arrow 15">
                  <a:extLst>
                    <a:ext uri="{FF2B5EF4-FFF2-40B4-BE49-F238E27FC236}">
                      <a16:creationId xmlns:a16="http://schemas.microsoft.com/office/drawing/2014/main" id="{A469228C-BEE5-45D5-82AA-293DD5C098DF}"/>
                    </a:ext>
                  </a:extLst>
                </p:cNvPr>
                <p:cNvSpPr/>
                <p:nvPr/>
              </p:nvSpPr>
              <p:spPr bwMode="auto">
                <a:xfrm rot="10800000">
                  <a:off x="1946456" y="1640756"/>
                  <a:ext cx="1547110" cy="457200"/>
                </a:xfrm>
                <a:prstGeom prst="stripedRightArrow">
                  <a:avLst/>
                </a:prstGeom>
                <a:solidFill>
                  <a:schemeClr val="accent1">
                    <a:lumMod val="40000"/>
                    <a:lumOff val="60000"/>
                    <a:alpha val="4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50800" dir="10800000" algn="ctr" rotWithShape="0">
                    <a:srgbClr val="000000">
                      <a:alpha val="4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algn="ctr" eaLnBrk="1" hangingPunct="1"/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6991FF1-3060-4082-94E3-3C8BA652F4BE}"/>
                    </a:ext>
                  </a:extLst>
                </p:cNvPr>
                <p:cNvSpPr txBox="1"/>
                <p:nvPr/>
              </p:nvSpPr>
              <p:spPr>
                <a:xfrm>
                  <a:off x="2012445" y="1720199"/>
                  <a:ext cx="141657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$$$$</a:t>
                  </a:r>
                  <a:r>
                    <a:rPr lang="en-US" sz="1200" dirty="0"/>
                    <a:t> Repayment  </a:t>
                  </a:r>
                  <a:endParaRPr lang="en-US" sz="1400" dirty="0"/>
                </a:p>
              </p:txBody>
            </p:sp>
          </p:grp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E5ADD-9561-4352-B3D8-D89E5205F153}"/>
                </a:ext>
              </a:extLst>
            </p:cNvPr>
            <p:cNvGrpSpPr/>
            <p:nvPr/>
          </p:nvGrpSpPr>
          <p:grpSpPr>
            <a:xfrm>
              <a:off x="4800600" y="5943600"/>
              <a:ext cx="1143000" cy="762000"/>
              <a:chOff x="6172200" y="1524000"/>
              <a:chExt cx="1143000" cy="762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90A9B43-FED4-4BEE-982C-B4DCAE350AEE}"/>
                  </a:ext>
                </a:extLst>
              </p:cNvPr>
              <p:cNvSpPr/>
              <p:nvPr/>
            </p:nvSpPr>
            <p:spPr bwMode="auto">
              <a:xfrm>
                <a:off x="6172200" y="1524000"/>
                <a:ext cx="1143000" cy="762000"/>
              </a:xfrm>
              <a:prstGeom prst="rect">
                <a:avLst/>
              </a:prstGeom>
              <a:solidFill>
                <a:srgbClr val="003399">
                  <a:alpha val="40000"/>
                </a:srgb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dist="50800" dir="10800000" algn="ctr" rotWithShape="0">
                  <a:srgbClr val="000000">
                    <a:alpha val="45000"/>
                  </a:srgbClr>
                </a:outerShdw>
              </a:effectLst>
            </p:spPr>
            <p:txBody>
              <a:bodyPr rtlCol="0" anchor="ctr"/>
              <a:lstStyle/>
              <a:p>
                <a:pPr algn="ctr" eaLnBrk="1" hangingPunct="1"/>
                <a:endParaRPr lang="en-US">
                  <a:ea typeface="+mn-ea"/>
                  <a:cs typeface="+mn-cs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4A8F2EC-1347-4DB7-A735-66109931B8D6}"/>
                  </a:ext>
                </a:extLst>
              </p:cNvPr>
              <p:cNvSpPr txBox="1"/>
              <p:nvPr/>
            </p:nvSpPr>
            <p:spPr>
              <a:xfrm>
                <a:off x="6192414" y="1639076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ESOP Trust</a:t>
                </a: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A3E4100-C198-4575-A2DB-4CF11796D634}"/>
                </a:ext>
              </a:extLst>
            </p:cNvPr>
            <p:cNvSpPr txBox="1"/>
            <p:nvPr/>
          </p:nvSpPr>
          <p:spPr>
            <a:xfrm rot="18487022">
              <a:off x="5631052" y="5282555"/>
              <a:ext cx="1361035" cy="397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1200"/>
                </a:spcBef>
              </a:pPr>
              <a:r>
                <a:rPr lang="en-US" sz="1100" dirty="0"/>
                <a:t>Shares Released from Suspense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88904841-C732-46DE-B1C1-E5BD67F4110C}"/>
              </a:ext>
            </a:extLst>
          </p:cNvPr>
          <p:cNvSpPr txBox="1"/>
          <p:nvPr/>
        </p:nvSpPr>
        <p:spPr>
          <a:xfrm>
            <a:off x="6592807" y="1334502"/>
            <a:ext cx="4198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The Typical Corporate Finance Redemption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DAD87F4-4659-4A3D-9E78-2001C3E9CF6E}"/>
              </a:ext>
            </a:extLst>
          </p:cNvPr>
          <p:cNvSpPr txBox="1"/>
          <p:nvPr/>
        </p:nvSpPr>
        <p:spPr>
          <a:xfrm>
            <a:off x="2030379" y="4771165"/>
            <a:ext cx="3149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The Typical ESOP Alternative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00F141D-1B77-41D6-BB84-73870D59D48B}"/>
              </a:ext>
            </a:extLst>
          </p:cNvPr>
          <p:cNvCxnSpPr/>
          <p:nvPr/>
        </p:nvCxnSpPr>
        <p:spPr>
          <a:xfrm>
            <a:off x="2118829" y="2691654"/>
            <a:ext cx="7170580" cy="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F579C79-1ECF-47E6-8F5D-31EE0C994487}"/>
              </a:ext>
            </a:extLst>
          </p:cNvPr>
          <p:cNvGrpSpPr/>
          <p:nvPr/>
        </p:nvGrpSpPr>
        <p:grpSpPr>
          <a:xfrm>
            <a:off x="2050409" y="1204094"/>
            <a:ext cx="4114800" cy="1382972"/>
            <a:chOff x="381000" y="1828800"/>
            <a:chExt cx="4114800" cy="1382972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EE8CEB7-D66C-46A7-9EF8-AA8E8435E49C}"/>
                </a:ext>
              </a:extLst>
            </p:cNvPr>
            <p:cNvGrpSpPr/>
            <p:nvPr/>
          </p:nvGrpSpPr>
          <p:grpSpPr>
            <a:xfrm>
              <a:off x="381000" y="1828800"/>
              <a:ext cx="4114800" cy="762000"/>
              <a:chOff x="381000" y="1524000"/>
              <a:chExt cx="4114800" cy="7620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012A0361-193D-49C7-BFF5-10F2099A8C6A}"/>
                  </a:ext>
                </a:extLst>
              </p:cNvPr>
              <p:cNvGrpSpPr/>
              <p:nvPr/>
            </p:nvGrpSpPr>
            <p:grpSpPr>
              <a:xfrm>
                <a:off x="381000" y="1524000"/>
                <a:ext cx="1143000" cy="762000"/>
                <a:chOff x="381000" y="1524000"/>
                <a:chExt cx="1143000" cy="7620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37D457-A072-4625-A9C4-3BEE3BC66291}"/>
                    </a:ext>
                  </a:extLst>
                </p:cNvPr>
                <p:cNvSpPr/>
                <p:nvPr/>
              </p:nvSpPr>
              <p:spPr bwMode="auto">
                <a:xfrm>
                  <a:off x="381000" y="1524000"/>
                  <a:ext cx="1143000" cy="762000"/>
                </a:xfrm>
                <a:prstGeom prst="rect">
                  <a:avLst/>
                </a:prstGeom>
                <a:solidFill>
                  <a:srgbClr val="003399">
                    <a:alpha val="40000"/>
                  </a:srgb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50800" dir="10800000" algn="ctr" rotWithShape="0">
                    <a:srgbClr val="000000">
                      <a:alpha val="4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algn="ctr" eaLnBrk="1" hangingPunct="1"/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DC0509F1-E4DF-4CFF-841B-71C3105DC4DD}"/>
                    </a:ext>
                  </a:extLst>
                </p:cNvPr>
                <p:cNvSpPr txBox="1"/>
                <p:nvPr/>
              </p:nvSpPr>
              <p:spPr>
                <a:xfrm>
                  <a:off x="399662" y="1720334"/>
                  <a:ext cx="10668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>
                      <a:solidFill>
                        <a:schemeClr val="bg1"/>
                      </a:solidFill>
                    </a:rPr>
                    <a:t>Bank</a:t>
                  </a:r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9192FE66-8B66-418A-BB7B-AFB6FC98EC5D}"/>
                  </a:ext>
                </a:extLst>
              </p:cNvPr>
              <p:cNvGrpSpPr/>
              <p:nvPr/>
            </p:nvGrpSpPr>
            <p:grpSpPr>
              <a:xfrm>
                <a:off x="3352800" y="1524000"/>
                <a:ext cx="1143000" cy="762000"/>
                <a:chOff x="3657600" y="1524000"/>
                <a:chExt cx="1143000" cy="762000"/>
              </a:xfrm>
            </p:grpSpPr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EDE73A33-6211-4669-A3E3-04EA3471F1B2}"/>
                    </a:ext>
                  </a:extLst>
                </p:cNvPr>
                <p:cNvSpPr/>
                <p:nvPr/>
              </p:nvSpPr>
              <p:spPr bwMode="auto">
                <a:xfrm>
                  <a:off x="3657600" y="1524000"/>
                  <a:ext cx="1143000" cy="762000"/>
                </a:xfrm>
                <a:prstGeom prst="rect">
                  <a:avLst/>
                </a:prstGeom>
                <a:solidFill>
                  <a:srgbClr val="003399">
                    <a:alpha val="40000"/>
                  </a:srgb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50800" dir="10800000" algn="ctr" rotWithShape="0">
                    <a:srgbClr val="000000">
                      <a:alpha val="4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algn="ctr" eaLnBrk="1" hangingPunct="1"/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9F23E297-ECE9-4353-853C-0F4D87A3436D}"/>
                    </a:ext>
                  </a:extLst>
                </p:cNvPr>
                <p:cNvSpPr txBox="1"/>
                <p:nvPr/>
              </p:nvSpPr>
              <p:spPr>
                <a:xfrm>
                  <a:off x="3666931" y="1628193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>
                      <a:solidFill>
                        <a:schemeClr val="bg1"/>
                      </a:solidFill>
                    </a:rPr>
                    <a:t>Sponsor Company</a:t>
                  </a:r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959BAEBF-FD0C-4930-B8CC-A53BCC3E0C00}"/>
                  </a:ext>
                </a:extLst>
              </p:cNvPr>
              <p:cNvGrpSpPr/>
              <p:nvPr/>
            </p:nvGrpSpPr>
            <p:grpSpPr>
              <a:xfrm>
                <a:off x="1600200" y="1676400"/>
                <a:ext cx="1547110" cy="457200"/>
                <a:chOff x="1946456" y="1676400"/>
                <a:chExt cx="1547110" cy="457200"/>
              </a:xfrm>
            </p:grpSpPr>
            <p:sp>
              <p:nvSpPr>
                <p:cNvPr id="44" name="Striped Right Arrow 37">
                  <a:extLst>
                    <a:ext uri="{FF2B5EF4-FFF2-40B4-BE49-F238E27FC236}">
                      <a16:creationId xmlns:a16="http://schemas.microsoft.com/office/drawing/2014/main" id="{4F407296-FF65-458A-95D0-B6A5D53F0CD9}"/>
                    </a:ext>
                  </a:extLst>
                </p:cNvPr>
                <p:cNvSpPr/>
                <p:nvPr/>
              </p:nvSpPr>
              <p:spPr bwMode="auto">
                <a:xfrm rot="10800000">
                  <a:off x="1946456" y="1676400"/>
                  <a:ext cx="1547110" cy="457200"/>
                </a:xfrm>
                <a:prstGeom prst="stripedRightArrow">
                  <a:avLst/>
                </a:prstGeom>
                <a:solidFill>
                  <a:schemeClr val="accent1">
                    <a:lumMod val="40000"/>
                    <a:lumOff val="60000"/>
                    <a:alpha val="4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63500" dist="50800" dir="10800000" algn="ctr" rotWithShape="0">
                    <a:srgbClr val="000000">
                      <a:alpha val="45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algn="ctr" eaLnBrk="1" hangingPunct="1"/>
                  <a:endParaRPr lang="en-US"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2D6039A8-7271-4E41-8DC5-43F3BA0EBFA9}"/>
                    </a:ext>
                  </a:extLst>
                </p:cNvPr>
                <p:cNvSpPr txBox="1"/>
                <p:nvPr/>
              </p:nvSpPr>
              <p:spPr>
                <a:xfrm>
                  <a:off x="2130781" y="1755843"/>
                  <a:ext cx="122282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/>
                    <a:t>$$ Repayment  </a:t>
                  </a:r>
                  <a:endParaRPr lang="en-US" sz="1400" dirty="0"/>
                </a:p>
              </p:txBody>
            </p:sp>
          </p:grpSp>
        </p:grp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DC18BB5F-A367-44B5-9F62-FDEA6802C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4204" y="2624123"/>
              <a:ext cx="896744" cy="587649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B1B3657-A119-4D21-B56F-D7C4BE106B58}"/>
                </a:ext>
              </a:extLst>
            </p:cNvPr>
            <p:cNvSpPr txBox="1"/>
            <p:nvPr/>
          </p:nvSpPr>
          <p:spPr>
            <a:xfrm>
              <a:off x="3276600" y="2903262"/>
              <a:ext cx="119797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bg1"/>
                  </a:solidFill>
                </a:rPr>
                <a:t>Taxes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B164C6D-B873-493F-A581-4634D84C4E78}"/>
              </a:ext>
            </a:extLst>
          </p:cNvPr>
          <p:cNvGrpSpPr/>
          <p:nvPr/>
        </p:nvGrpSpPr>
        <p:grpSpPr>
          <a:xfrm>
            <a:off x="6048556" y="4530673"/>
            <a:ext cx="523189" cy="449547"/>
            <a:chOff x="2220011" y="5779999"/>
            <a:chExt cx="523189" cy="449547"/>
          </a:xfrm>
        </p:grpSpPr>
        <p:sp>
          <p:nvSpPr>
            <p:cNvPr id="51" name="&quot;No&quot; Symbol 44">
              <a:extLst>
                <a:ext uri="{FF2B5EF4-FFF2-40B4-BE49-F238E27FC236}">
                  <a16:creationId xmlns:a16="http://schemas.microsoft.com/office/drawing/2014/main" id="{ACE43165-E7A4-4B8B-8E79-0732C0BF3DFD}"/>
                </a:ext>
              </a:extLst>
            </p:cNvPr>
            <p:cNvSpPr/>
            <p:nvPr/>
          </p:nvSpPr>
          <p:spPr bwMode="auto">
            <a:xfrm>
              <a:off x="2220011" y="5779999"/>
              <a:ext cx="457200" cy="449547"/>
            </a:xfrm>
            <a:prstGeom prst="noSmoking">
              <a:avLst/>
            </a:prstGeom>
            <a:solidFill>
              <a:srgbClr val="FF0000">
                <a:alpha val="4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 eaLnBrk="1" hangingPunct="1"/>
              <a:endParaRPr lang="en-US">
                <a:ea typeface="+mn-ea"/>
                <a:cs typeface="+mn-cs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C4BAB6F-5AFE-42C2-B1EC-80A45F6D712C}"/>
                </a:ext>
              </a:extLst>
            </p:cNvPr>
            <p:cNvSpPr txBox="1"/>
            <p:nvPr/>
          </p:nvSpPr>
          <p:spPr>
            <a:xfrm>
              <a:off x="2286000" y="580828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$</a:t>
              </a:r>
            </a:p>
          </p:txBody>
        </p:sp>
      </p:grpSp>
      <p:sp>
        <p:nvSpPr>
          <p:cNvPr id="53" name="Striped Right Arrow 47">
            <a:extLst>
              <a:ext uri="{FF2B5EF4-FFF2-40B4-BE49-F238E27FC236}">
                <a16:creationId xmlns:a16="http://schemas.microsoft.com/office/drawing/2014/main" id="{3D54EE75-1A25-4DBF-B471-3CCD28390D75}"/>
              </a:ext>
            </a:extLst>
          </p:cNvPr>
          <p:cNvSpPr/>
          <p:nvPr/>
        </p:nvSpPr>
        <p:spPr bwMode="auto">
          <a:xfrm rot="10800000">
            <a:off x="6365947" y="3214732"/>
            <a:ext cx="1542529" cy="457200"/>
          </a:xfrm>
          <a:prstGeom prst="stripedRightArrow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algn="ctr" eaLnBrk="1" hangingPunct="1"/>
            <a:endParaRPr lang="en-US">
              <a:ea typeface="+mn-ea"/>
              <a:cs typeface="+mn-cs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B8062F6-48ED-4C19-A22A-54F35A655F9B}"/>
              </a:ext>
            </a:extLst>
          </p:cNvPr>
          <p:cNvSpPr txBox="1"/>
          <p:nvPr/>
        </p:nvSpPr>
        <p:spPr>
          <a:xfrm>
            <a:off x="6420510" y="3294175"/>
            <a:ext cx="147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Shares Redeemed</a:t>
            </a:r>
            <a:endParaRPr lang="en-US" sz="1400" dirty="0"/>
          </a:p>
        </p:txBody>
      </p:sp>
      <p:sp>
        <p:nvSpPr>
          <p:cNvPr id="55" name="Striped Right Arrow 49">
            <a:extLst>
              <a:ext uri="{FF2B5EF4-FFF2-40B4-BE49-F238E27FC236}">
                <a16:creationId xmlns:a16="http://schemas.microsoft.com/office/drawing/2014/main" id="{D7A0C580-AE77-43E2-940B-8F1C01593C87}"/>
              </a:ext>
            </a:extLst>
          </p:cNvPr>
          <p:cNvSpPr/>
          <p:nvPr/>
        </p:nvSpPr>
        <p:spPr bwMode="auto">
          <a:xfrm>
            <a:off x="6403270" y="3603440"/>
            <a:ext cx="1514539" cy="457200"/>
          </a:xfrm>
          <a:prstGeom prst="stripedRightArrow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algn="ctr" eaLnBrk="1" hangingPunct="1"/>
            <a:endParaRPr lang="en-US">
              <a:ea typeface="+mn-ea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08F12E9-A501-4D98-99EF-C219F7CF0907}"/>
              </a:ext>
            </a:extLst>
          </p:cNvPr>
          <p:cNvSpPr txBox="1"/>
          <p:nvPr/>
        </p:nvSpPr>
        <p:spPr>
          <a:xfrm>
            <a:off x="6459802" y="3690016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$$</a:t>
            </a:r>
            <a:endParaRPr lang="en-US" sz="14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22955D8-FF33-445B-BD0F-07A20B8B19AF}"/>
              </a:ext>
            </a:extLst>
          </p:cNvPr>
          <p:cNvSpPr txBox="1"/>
          <p:nvPr/>
        </p:nvSpPr>
        <p:spPr>
          <a:xfrm>
            <a:off x="6403270" y="2993840"/>
            <a:ext cx="1495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solidFill>
                  <a:srgbClr val="783117"/>
                </a:solidFill>
              </a:rPr>
              <a:t>@</a:t>
            </a:r>
            <a:r>
              <a:rPr lang="en-US" sz="1200" i="1" dirty="0">
                <a:solidFill>
                  <a:srgbClr val="783117"/>
                </a:solidFill>
              </a:rPr>
              <a:t> Retirement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30B0EFF-0952-4802-8269-3015E048E7F0}"/>
              </a:ext>
            </a:extLst>
          </p:cNvPr>
          <p:cNvGrpSpPr>
            <a:grpSpLocks noChangeAspect="1"/>
          </p:cNvGrpSpPr>
          <p:nvPr/>
        </p:nvGrpSpPr>
        <p:grpSpPr>
          <a:xfrm>
            <a:off x="6698609" y="3984431"/>
            <a:ext cx="822960" cy="295610"/>
            <a:chOff x="2895600" y="4876800"/>
            <a:chExt cx="1197971" cy="426992"/>
          </a:xfrm>
        </p:grpSpPr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4B1403D5-03AC-4E5C-932B-9C8A679EB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4903" y="4876800"/>
              <a:ext cx="457200" cy="367281"/>
            </a:xfrm>
            <a:prstGeom prst="rect">
              <a:avLst/>
            </a:prstGeom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6982049-85C4-4308-A69E-33140896E4BB}"/>
                </a:ext>
              </a:extLst>
            </p:cNvPr>
            <p:cNvSpPr txBox="1"/>
            <p:nvPr/>
          </p:nvSpPr>
          <p:spPr>
            <a:xfrm>
              <a:off x="2895600" y="4937025"/>
              <a:ext cx="1197971" cy="366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solidFill>
                    <a:schemeClr val="bg1"/>
                  </a:solidFill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1633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3">
            <a:extLst>
              <a:ext uri="{FF2B5EF4-FFF2-40B4-BE49-F238E27FC236}">
                <a16:creationId xmlns:a16="http://schemas.microsoft.com/office/drawing/2014/main" id="{0BEF3D6B-C048-4D28-A8F5-F203F19C2E01}"/>
              </a:ext>
            </a:extLst>
          </p:cNvPr>
          <p:cNvSpPr/>
          <p:nvPr/>
        </p:nvSpPr>
        <p:spPr bwMode="auto">
          <a:xfrm>
            <a:off x="1444961" y="2850181"/>
            <a:ext cx="3636026" cy="820704"/>
          </a:xfrm>
          <a:prstGeom prst="homePlate">
            <a:avLst/>
          </a:prstGeom>
          <a:solidFill>
            <a:schemeClr val="accent1">
              <a:lumMod val="10000"/>
              <a:lumOff val="90000"/>
              <a:alpha val="40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algn="ctr" eaLnBrk="1" hangingPunct="1"/>
            <a:endParaRPr lang="en-US">
              <a:ea typeface="+mn-ea"/>
              <a:cs typeface="+mn-cs"/>
            </a:endParaRPr>
          </a:p>
        </p:txBody>
      </p:sp>
      <p:sp>
        <p:nvSpPr>
          <p:cNvPr id="9" name="Pentagon 7">
            <a:extLst>
              <a:ext uri="{FF2B5EF4-FFF2-40B4-BE49-F238E27FC236}">
                <a16:creationId xmlns:a16="http://schemas.microsoft.com/office/drawing/2014/main" id="{C77BB057-C985-4749-A1F1-09A4959394CB}"/>
              </a:ext>
            </a:extLst>
          </p:cNvPr>
          <p:cNvSpPr/>
          <p:nvPr/>
        </p:nvSpPr>
        <p:spPr bwMode="auto">
          <a:xfrm>
            <a:off x="1443830" y="5170849"/>
            <a:ext cx="3636026" cy="324438"/>
          </a:xfrm>
          <a:prstGeom prst="homePlate">
            <a:avLst/>
          </a:prstGeom>
          <a:solidFill>
            <a:schemeClr val="accent1">
              <a:lumMod val="10000"/>
              <a:lumOff val="90000"/>
              <a:alpha val="40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50800" dir="10800000" algn="ctr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algn="ctr" eaLnBrk="1" hangingPunct="1"/>
            <a:endParaRPr lang="en-US"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De-Leveraging Years</a:t>
            </a:r>
            <a:br>
              <a:rPr lang="en-US" sz="4000" dirty="0"/>
            </a:br>
            <a:r>
              <a:rPr lang="en-US" sz="2400" dirty="0">
                <a:solidFill>
                  <a:schemeClr val="accent4"/>
                </a:solidFill>
              </a:rPr>
              <a:t>Considering Competing Needs for </a:t>
            </a:r>
            <a:r>
              <a:rPr lang="en-US" sz="2400" i="1" dirty="0">
                <a:solidFill>
                  <a:schemeClr val="accent4"/>
                </a:solidFill>
              </a:rPr>
              <a:t>(and alternative sources of)</a:t>
            </a:r>
            <a:r>
              <a:rPr lang="en-US" sz="2400" dirty="0">
                <a:solidFill>
                  <a:schemeClr val="accent4"/>
                </a:solidFill>
              </a:rPr>
              <a:t> Cash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799A-E6B3-4F06-95E2-B957ABAF6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sz="2000" dirty="0"/>
              <a:t>In the early years (years 1-3) focus is on reducing senior leverage</a:t>
            </a:r>
          </a:p>
          <a:p>
            <a:pPr lvl="1"/>
            <a:r>
              <a:rPr lang="en-US" sz="2000" dirty="0"/>
              <a:t>With an eye towards reducing transaction leverage, pre-transaction Feasibility Analysis addresses the anticipated ongoing operating cash flows of the business focusing on 5 primary drivers:</a:t>
            </a:r>
          </a:p>
          <a:p>
            <a:pPr lvl="2"/>
            <a:r>
              <a:rPr lang="en-US" sz="1600" dirty="0"/>
              <a:t>Growth </a:t>
            </a:r>
          </a:p>
          <a:p>
            <a:pPr lvl="2"/>
            <a:r>
              <a:rPr lang="en-US" sz="1600" dirty="0"/>
              <a:t>Margins</a:t>
            </a:r>
          </a:p>
          <a:p>
            <a:pPr lvl="2"/>
            <a:r>
              <a:rPr lang="en-US" sz="1600" dirty="0"/>
              <a:t>Working capital needs</a:t>
            </a:r>
          </a:p>
          <a:p>
            <a:pPr lvl="2"/>
            <a:r>
              <a:rPr lang="en-US" sz="1600" dirty="0"/>
              <a:t>CAPEX needs</a:t>
            </a:r>
          </a:p>
          <a:p>
            <a:pPr lvl="2"/>
            <a:r>
              <a:rPr lang="en-US" sz="1600" dirty="0"/>
              <a:t>Debt service needs</a:t>
            </a:r>
          </a:p>
          <a:p>
            <a:pPr lvl="1"/>
            <a:r>
              <a:rPr lang="en-US" sz="2000" dirty="0"/>
              <a:t>Opportunities - Identified internal sources of cash</a:t>
            </a:r>
          </a:p>
          <a:p>
            <a:pPr lvl="2"/>
            <a:r>
              <a:rPr lang="en-US" sz="1600" dirty="0"/>
              <a:t>Growth / margin initiatives</a:t>
            </a:r>
          </a:p>
          <a:p>
            <a:pPr lvl="2"/>
            <a:r>
              <a:rPr lang="en-US" sz="1600" dirty="0"/>
              <a:t>Working capital improvement</a:t>
            </a:r>
          </a:p>
          <a:p>
            <a:pPr lvl="2"/>
            <a:r>
              <a:rPr lang="en-US" sz="1600" dirty="0"/>
              <a:t>Fixed asset efficiency</a:t>
            </a:r>
          </a:p>
          <a:p>
            <a:pPr lvl="2"/>
            <a:r>
              <a:rPr lang="en-US" sz="1600" dirty="0"/>
              <a:t>Reduced taxes via the ESOP</a:t>
            </a:r>
          </a:p>
          <a:p>
            <a:pPr lvl="1"/>
            <a:r>
              <a:rPr lang="en-US" sz="2000" dirty="0"/>
              <a:t>Do the “what-ifs” – sensitivity analysis</a:t>
            </a:r>
          </a:p>
          <a:p>
            <a:pPr lvl="2"/>
            <a:r>
              <a:rPr lang="en-US" sz="1600" dirty="0"/>
              <a:t>Plan for un-foreseen circumstances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8E3C01-8970-4D21-A510-6CDAF7479FE4}"/>
              </a:ext>
            </a:extLst>
          </p:cNvPr>
          <p:cNvSpPr txBox="1"/>
          <p:nvPr/>
        </p:nvSpPr>
        <p:spPr>
          <a:xfrm>
            <a:off x="5642962" y="2941074"/>
            <a:ext cx="272706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i="1" dirty="0">
                <a:solidFill>
                  <a:srgbClr val="FF0000"/>
                </a:solidFill>
              </a:rPr>
              <a:t>Given the balance of these variables, is growth a cash flow generator or detractor?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93F6B9-726C-4D8F-9A3B-14BF5DCD54F5}"/>
              </a:ext>
            </a:extLst>
          </p:cNvPr>
          <p:cNvSpPr txBox="1"/>
          <p:nvPr/>
        </p:nvSpPr>
        <p:spPr>
          <a:xfrm>
            <a:off x="5641831" y="5110630"/>
            <a:ext cx="310919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i="1" dirty="0">
                <a:solidFill>
                  <a:srgbClr val="FF0000"/>
                </a:solidFill>
              </a:rPr>
              <a:t>The reduced tax burden of the ESOP supports rapid de-leveraging and the pre-payment of  senior notes</a:t>
            </a:r>
          </a:p>
        </p:txBody>
      </p:sp>
    </p:spTree>
    <p:extLst>
      <p:ext uri="{BB962C8B-B14F-4D97-AF65-F5344CB8AC3E}">
        <p14:creationId xmlns:p14="http://schemas.microsoft.com/office/powerpoint/2010/main" val="324693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124B-7F6C-4B30-BBF7-6B297C2C1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Option Years</a:t>
            </a:r>
            <a:br>
              <a:rPr lang="en-US" sz="3600" dirty="0"/>
            </a:br>
            <a:r>
              <a:rPr lang="en-US" sz="2400" dirty="0">
                <a:solidFill>
                  <a:schemeClr val="accent4"/>
                </a:solidFill>
              </a:rPr>
              <a:t>Senior flexibility has been restored – now what?</a:t>
            </a:r>
            <a:endParaRPr lang="en-US" sz="3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799A-E6B3-4F06-95E2-B957ABAF6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sz="2000" dirty="0"/>
              <a:t>With senior flexibility restored (year 3-6?) the ESOP company considers its capital structure options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Organic investment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Facilities / Efficiency / Productivity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Any deferred investment?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Organic growth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New product lines / territories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Refinancing / pre-payment of seller notes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Acquisitions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Distributions / Optional Contributions / Warrant Call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331FB-B148-4C79-9424-F5355235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2020 Employee ownership Conference</a:t>
            </a:r>
            <a:endParaRPr lang="en-US" sz="8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077A4CC-9028-4C65-AE30-E7AAF83109A6}"/>
              </a:ext>
            </a:extLst>
          </p:cNvPr>
          <p:cNvGrpSpPr/>
          <p:nvPr/>
        </p:nvGrpSpPr>
        <p:grpSpPr>
          <a:xfrm>
            <a:off x="8089085" y="2184524"/>
            <a:ext cx="1783776" cy="3234764"/>
            <a:chOff x="5715000" y="1870636"/>
            <a:chExt cx="1783776" cy="3234764"/>
          </a:xfrm>
        </p:grpSpPr>
        <p:sp>
          <p:nvSpPr>
            <p:cNvPr id="9" name="Up Arrow 5">
              <a:extLst>
                <a:ext uri="{FF2B5EF4-FFF2-40B4-BE49-F238E27FC236}">
                  <a16:creationId xmlns:a16="http://schemas.microsoft.com/office/drawing/2014/main" id="{40E2CA3C-0B06-4689-9223-BB7CF38A924D}"/>
                </a:ext>
              </a:extLst>
            </p:cNvPr>
            <p:cNvSpPr/>
            <p:nvPr/>
          </p:nvSpPr>
          <p:spPr bwMode="auto">
            <a:xfrm>
              <a:off x="5715000" y="1905000"/>
              <a:ext cx="1219489" cy="3200400"/>
            </a:xfrm>
            <a:prstGeom prst="upArrow">
              <a:avLst/>
            </a:prstGeom>
            <a:solidFill>
              <a:srgbClr val="003399">
                <a:alpha val="4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63500" dist="50800" dir="10800000" algn="ctr" rotWithShape="0">
                <a:srgbClr val="000000">
                  <a:alpha val="45000"/>
                </a:srgbClr>
              </a:outerShdw>
            </a:effectLst>
          </p:spPr>
          <p:txBody>
            <a:bodyPr rtlCol="0" anchor="ctr"/>
            <a:lstStyle/>
            <a:p>
              <a:pPr algn="ctr" eaLnBrk="1" hangingPunct="1"/>
              <a:endParaRPr lang="en-US"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533E77C-E5EC-4C68-91A7-224644CBB88F}"/>
                </a:ext>
              </a:extLst>
            </p:cNvPr>
            <p:cNvSpPr txBox="1"/>
            <p:nvPr/>
          </p:nvSpPr>
          <p:spPr>
            <a:xfrm rot="16200000">
              <a:off x="5022760" y="3380600"/>
              <a:ext cx="25908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Cash Flow Productivity </a:t>
              </a:r>
            </a:p>
            <a:p>
              <a:pPr algn="ctr"/>
              <a:r>
                <a:rPr lang="en-US" sz="1400" i="1" dirty="0">
                  <a:solidFill>
                    <a:schemeClr val="bg1"/>
                  </a:solidFill>
                </a:rPr>
                <a:t>(Value Enhancement)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36103EC-D09B-44DF-9E29-4626147EE570}"/>
                </a:ext>
              </a:extLst>
            </p:cNvPr>
            <p:cNvSpPr txBox="1"/>
            <p:nvPr/>
          </p:nvSpPr>
          <p:spPr>
            <a:xfrm>
              <a:off x="6450830" y="1870636"/>
              <a:ext cx="10479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Potentially High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3E85B02-926B-4262-931F-BBDB6F91FF4F}"/>
                </a:ext>
              </a:extLst>
            </p:cNvPr>
            <p:cNvSpPr txBox="1"/>
            <p:nvPr/>
          </p:nvSpPr>
          <p:spPr>
            <a:xfrm>
              <a:off x="6343454" y="4797623"/>
              <a:ext cx="10479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Low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55958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4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002060"/>
      </a:accent1>
      <a:accent2>
        <a:srgbClr val="3B60AF"/>
      </a:accent2>
      <a:accent3>
        <a:srgbClr val="669933"/>
      </a:accent3>
      <a:accent4>
        <a:srgbClr val="CC6600"/>
      </a:accent4>
      <a:accent5>
        <a:srgbClr val="FFCC33"/>
      </a:accent5>
      <a:accent6>
        <a:srgbClr val="94A088"/>
      </a:accent6>
      <a:hlink>
        <a:srgbClr val="3366CC"/>
      </a:hlink>
      <a:folHlink>
        <a:srgbClr val="8C8C8C"/>
      </a:folHlink>
    </a:clrScheme>
    <a:fontScheme name="NCEO Powerpoint Heading Style">
      <a:majorFont>
        <a:latin typeface="Avenir LT Std 65 Medium"/>
        <a:ea typeface=""/>
        <a:cs typeface=""/>
      </a:majorFont>
      <a:minorFont>
        <a:latin typeface="Avenir LT Std 55 Roman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376</TotalTime>
  <Words>2654</Words>
  <Application>Microsoft Office PowerPoint</Application>
  <PresentationFormat>Widescreen</PresentationFormat>
  <Paragraphs>342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Avenir LT Std 45 Book</vt:lpstr>
      <vt:lpstr>Avenir LT Std 55 Roman</vt:lpstr>
      <vt:lpstr>Avenir LT Std 65 Medium</vt:lpstr>
      <vt:lpstr>Calibri</vt:lpstr>
      <vt:lpstr>Calibri Light</vt:lpstr>
      <vt:lpstr>Wingdings</vt:lpstr>
      <vt:lpstr>Retrospect</vt:lpstr>
      <vt:lpstr>Following the Cash Through the Life of an ESOP</vt:lpstr>
      <vt:lpstr>Following the Cash through the Life of an ESOP Cash Flow Moments</vt:lpstr>
      <vt:lpstr>Financing the ESOP Transaction Where does the money come from?</vt:lpstr>
      <vt:lpstr>Financing the ESOP Transaction Flow of funds at closing</vt:lpstr>
      <vt:lpstr>Financing an ESOP Transaction Illustrative Senior Bank Financing @ “Commercially Reasonable” Terms</vt:lpstr>
      <vt:lpstr>Financing an ESOP Transaction Illustrative Deeply Subordinated Seller Notes</vt:lpstr>
      <vt:lpstr>Financing the ESOP Transaction Annual flow of funds post closing</vt:lpstr>
      <vt:lpstr>The De-Leveraging Years Considering Competing Needs for (and alternative sources of) Cash</vt:lpstr>
      <vt:lpstr>The Option Years Senior flexibility has been restored – now what?</vt:lpstr>
      <vt:lpstr>The Option Years Seller Note Refinancing</vt:lpstr>
      <vt:lpstr>The Option Years Seller Note Refinancing</vt:lpstr>
      <vt:lpstr>The Option Years Acquisitions</vt:lpstr>
      <vt:lpstr>The Option Years The ESOP as an Advantaged Acquiring Company</vt:lpstr>
      <vt:lpstr>The Option Years The ESOP as an Advantaged Acquiring Company</vt:lpstr>
      <vt:lpstr>The Option Years The ESOP as an Advantaged Acquiring Company</vt:lpstr>
      <vt:lpstr>The Option Years Distributions / Optional Contributions / Warrant Call</vt:lpstr>
      <vt:lpstr>The Option Years Distributions / Optional Contributions / Warrant Call</vt:lpstr>
      <vt:lpstr>The Option Years Distributions / Optional Contributions / Warrant Call</vt:lpstr>
      <vt:lpstr>The Repurchase Liability</vt:lpstr>
      <vt:lpstr>The Repurchase Liability</vt:lpstr>
      <vt:lpstr>Summary The Anticipated Cash Flow Pattern of the Well-Structured ESOP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Boone</dc:creator>
  <cp:lastModifiedBy>Elizabeth Binns</cp:lastModifiedBy>
  <cp:revision>42</cp:revision>
  <dcterms:created xsi:type="dcterms:W3CDTF">2019-10-24T17:57:10Z</dcterms:created>
  <dcterms:modified xsi:type="dcterms:W3CDTF">2020-04-13T17:48:15Z</dcterms:modified>
</cp:coreProperties>
</file>